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40" r:id="rId2"/>
    <p:sldId id="256" r:id="rId3"/>
    <p:sldId id="263" r:id="rId4"/>
    <p:sldId id="262" r:id="rId5"/>
    <p:sldId id="265" r:id="rId6"/>
    <p:sldId id="259" r:id="rId7"/>
    <p:sldId id="260" r:id="rId8"/>
    <p:sldId id="264" r:id="rId9"/>
    <p:sldId id="293" r:id="rId10"/>
    <p:sldId id="267" r:id="rId11"/>
    <p:sldId id="257" r:id="rId12"/>
    <p:sldId id="300" r:id="rId13"/>
    <p:sldId id="266" r:id="rId14"/>
    <p:sldId id="301" r:id="rId15"/>
    <p:sldId id="269" r:id="rId16"/>
    <p:sldId id="268" r:id="rId17"/>
    <p:sldId id="302" r:id="rId18"/>
    <p:sldId id="271" r:id="rId19"/>
    <p:sldId id="270" r:id="rId20"/>
    <p:sldId id="294" r:id="rId21"/>
    <p:sldId id="295" r:id="rId22"/>
    <p:sldId id="297" r:id="rId23"/>
    <p:sldId id="299" r:id="rId24"/>
    <p:sldId id="273" r:id="rId25"/>
    <p:sldId id="258" r:id="rId26"/>
    <p:sldId id="274" r:id="rId27"/>
    <p:sldId id="276" r:id="rId28"/>
    <p:sldId id="279" r:id="rId29"/>
    <p:sldId id="278" r:id="rId30"/>
    <p:sldId id="282" r:id="rId31"/>
    <p:sldId id="296" r:id="rId32"/>
    <p:sldId id="305" r:id="rId33"/>
    <p:sldId id="281" r:id="rId34"/>
    <p:sldId id="306" r:id="rId35"/>
    <p:sldId id="303" r:id="rId36"/>
    <p:sldId id="304" r:id="rId37"/>
    <p:sldId id="284" r:id="rId38"/>
    <p:sldId id="283" r:id="rId39"/>
    <p:sldId id="298" r:id="rId40"/>
    <p:sldId id="308" r:id="rId41"/>
    <p:sldId id="307" r:id="rId42"/>
    <p:sldId id="288" r:id="rId43"/>
    <p:sldId id="261" r:id="rId44"/>
    <p:sldId id="285" r:id="rId45"/>
    <p:sldId id="287" r:id="rId46"/>
    <p:sldId id="286" r:id="rId47"/>
    <p:sldId id="289" r:id="rId48"/>
    <p:sldId id="290" r:id="rId49"/>
    <p:sldId id="29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126"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7/7/2024</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7/7/2024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7/7/2024</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eacherspayteachers.com/Store/English-With-Mrs-Lamp" TargetMode="External"/><Relationship Id="rId2" Type="http://schemas.openxmlformats.org/officeDocument/2006/relationships/hyperlink" Target="https://pin.it/5h3Euc8pA"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Plate_glass" TargetMode="External"/><Relationship Id="rId2" Type="http://schemas.openxmlformats.org/officeDocument/2006/relationships/hyperlink" Target="https://en.wikipedia.org/wiki/Cast_iron" TargetMode="External"/><Relationship Id="rId1" Type="http://schemas.openxmlformats.org/officeDocument/2006/relationships/slideLayout" Target="../slideLayouts/slideLayout2.xml"/><Relationship Id="rId4" Type="http://schemas.openxmlformats.org/officeDocument/2006/relationships/hyperlink" Target="https://en.wikipedia.org/wiki/Reinforced_concrete"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Le_Corbusier" TargetMode="External"/><Relationship Id="rId2" Type="http://schemas.openxmlformats.org/officeDocument/2006/relationships/hyperlink" Target="https://en.wikipedia.org/wiki/Villa_Savoye"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William_Le_Baron_Jenney" TargetMode="External"/><Relationship Id="rId2" Type="http://schemas.openxmlformats.org/officeDocument/2006/relationships/hyperlink" Target="https://en.wikipedia.org/wiki/Home_Insurance_Building"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n.wikipedia.org/wiki/Eiffel_Towe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en.wikipedia.org/wiki/Auguste_Perre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en.wikipedia.org/wiki/Frank_Lloyd_Wrigh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en.wikipedia.org/wiki/Piet_Mondria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5ECE8B1-D24E-8738-5401-BEE69BD2A42C}"/>
              </a:ext>
            </a:extLst>
          </p:cNvPr>
          <p:cNvSpPr>
            <a:spLocks noChangeArrowheads="1"/>
          </p:cNvSpPr>
          <p:nvPr/>
        </p:nvSpPr>
        <p:spPr bwMode="auto">
          <a:xfrm>
            <a:off x="580769" y="407773"/>
            <a:ext cx="4805842" cy="563468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 anchorCtr="0" compatLnSpc="1">
            <a:prstTxWarp prst="textNoShape">
              <a:avLst/>
            </a:prstTxWarp>
            <a:normAutofit fontScale="85000" lnSpcReduction="20000"/>
          </a:bodyPr>
          <a:lstStyle/>
          <a:p>
            <a:pPr algn="l"/>
            <a:r>
              <a:rPr lang="en-US" sz="2800" b="1" i="0" dirty="0">
                <a:effectLst/>
                <a:latin typeface="Graphik"/>
              </a:rPr>
              <a:t>⭐ </a:t>
            </a:r>
            <a:r>
              <a:rPr lang="en-US" sz="2800" b="1" i="0" dirty="0">
                <a:solidFill>
                  <a:schemeClr val="accent2"/>
                </a:solidFill>
                <a:effectLst/>
                <a:latin typeface="Graphik"/>
              </a:rPr>
              <a:t>Have a question or comment?</a:t>
            </a:r>
            <a:r>
              <a:rPr lang="en-US" sz="2800" dirty="0">
                <a:solidFill>
                  <a:schemeClr val="accent2"/>
                </a:solidFill>
                <a:latin typeface="Graphik"/>
              </a:rPr>
              <a:t> </a:t>
            </a:r>
            <a:r>
              <a:rPr lang="en-US" sz="2800" b="0" i="0" dirty="0">
                <a:effectLst/>
                <a:latin typeface="Graphik"/>
              </a:rPr>
              <a:t>Please message me through the Q &amp; A section with any questions regarding this item, before or after purchasing. I appreciate your input and feedback!</a:t>
            </a:r>
          </a:p>
          <a:p>
            <a:pPr algn="l"/>
            <a:endParaRPr lang="en-US" sz="2800" b="0" i="0" dirty="0">
              <a:effectLst/>
              <a:latin typeface="Graphik"/>
            </a:endParaRPr>
          </a:p>
          <a:p>
            <a:pPr algn="l"/>
            <a:r>
              <a:rPr lang="en-US" sz="2800" b="1" i="0" dirty="0">
                <a:effectLst/>
                <a:latin typeface="Graphik"/>
              </a:rPr>
              <a:t>⭐ </a:t>
            </a:r>
            <a:r>
              <a:rPr lang="en-US" sz="2800" b="1" i="0" dirty="0">
                <a:solidFill>
                  <a:schemeClr val="accent2"/>
                </a:solidFill>
                <a:effectLst/>
                <a:latin typeface="Graphik"/>
              </a:rPr>
              <a:t>Get free TpT credits for future purchases!</a:t>
            </a:r>
            <a:r>
              <a:rPr lang="en-US" sz="2800" dirty="0">
                <a:solidFill>
                  <a:schemeClr val="accent2"/>
                </a:solidFill>
                <a:latin typeface="Graphik"/>
              </a:rPr>
              <a:t> </a:t>
            </a:r>
            <a:r>
              <a:rPr lang="en-US" sz="2800" b="0" i="0" dirty="0">
                <a:effectLst/>
                <a:latin typeface="Graphik"/>
              </a:rPr>
              <a:t>If you like this resource, I’d love to hear from you! Select “My Purchases,” choose ratings, and leave feedback, and you will receive free credits to be used on your next TpT purchase.</a:t>
            </a:r>
          </a:p>
          <a:p>
            <a:pPr algn="l"/>
            <a:endParaRPr lang="en-US" sz="2800" b="0" i="0" dirty="0">
              <a:effectLst/>
              <a:latin typeface="Graphik"/>
            </a:endParaRPr>
          </a:p>
          <a:p>
            <a:pPr algn="l"/>
            <a:r>
              <a:rPr lang="en-US" sz="2800" b="0" i="0" dirty="0">
                <a:effectLst/>
                <a:latin typeface="Graphik"/>
              </a:rPr>
              <a:t>🍏 </a:t>
            </a:r>
            <a:r>
              <a:rPr lang="en-US" sz="2800" b="0" i="0" dirty="0">
                <a:solidFill>
                  <a:schemeClr val="accent2"/>
                </a:solidFill>
                <a:effectLst/>
                <a:latin typeface="Graphik"/>
              </a:rPr>
              <a:t>Follow me on Pinterest </a:t>
            </a:r>
            <a:r>
              <a:rPr lang="en-US" sz="2800" b="0" i="0" u="none" strike="noStrike" dirty="0">
                <a:effectLst/>
                <a:latin typeface="Graphik"/>
                <a:hlinkClick r:id="rId2">
                  <a:extLst>
                    <a:ext uri="{A12FA001-AC4F-418D-AE19-62706E023703}">
                      <ahyp:hlinkClr xmlns:ahyp="http://schemas.microsoft.com/office/drawing/2018/hyperlinkcolor" val="tx"/>
                    </a:ext>
                  </a:extLst>
                </a:hlinkClick>
              </a:rPr>
              <a:t>Here </a:t>
            </a:r>
            <a:endParaRPr lang="en-US" sz="2800" b="0" i="0" u="none" strike="noStrike" dirty="0">
              <a:effectLst/>
              <a:latin typeface="Graphik"/>
            </a:endParaRPr>
          </a:p>
          <a:p>
            <a:pPr algn="l"/>
            <a:endParaRPr lang="en-US" sz="2800" b="0" i="0" dirty="0">
              <a:effectLst/>
              <a:latin typeface="Graphik"/>
            </a:endParaRPr>
          </a:p>
          <a:p>
            <a:pPr algn="l"/>
            <a:r>
              <a:rPr lang="en-US" sz="2800" b="0" i="0" dirty="0">
                <a:effectLst/>
                <a:latin typeface="Graphik"/>
              </a:rPr>
              <a:t>🍎 </a:t>
            </a:r>
            <a:r>
              <a:rPr lang="en-US" sz="2800" b="0" i="0" dirty="0">
                <a:solidFill>
                  <a:schemeClr val="accent2"/>
                </a:solidFill>
                <a:effectLst/>
                <a:latin typeface="Graphik"/>
              </a:rPr>
              <a:t>Follow me on TPT </a:t>
            </a:r>
            <a:r>
              <a:rPr lang="en-US" sz="2800" b="0" i="0" u="none" strike="noStrike" dirty="0">
                <a:effectLst/>
                <a:latin typeface="Graphik"/>
                <a:hlinkClick r:id="rId3">
                  <a:extLst>
                    <a:ext uri="{A12FA001-AC4F-418D-AE19-62706E023703}">
                      <ahyp:hlinkClr xmlns:ahyp="http://schemas.microsoft.com/office/drawing/2018/hyperlinkcolor" val="tx"/>
                    </a:ext>
                  </a:extLst>
                </a:hlinkClick>
              </a:rPr>
              <a:t>Here</a:t>
            </a:r>
            <a:r>
              <a:rPr lang="en-US" sz="2800" b="0" i="0" dirty="0">
                <a:effectLst/>
                <a:latin typeface="Graphik"/>
              </a:rPr>
              <a:t> </a:t>
            </a:r>
            <a:endParaRPr lang="en-US" altLang="en-US" sz="2800" dirty="0">
              <a:latin typeface="Times New Roman"/>
            </a:endParaRPr>
          </a:p>
        </p:txBody>
      </p:sp>
      <p:sp>
        <p:nvSpPr>
          <p:cNvPr id="4" name="Rectangle 2">
            <a:extLst>
              <a:ext uri="{FF2B5EF4-FFF2-40B4-BE49-F238E27FC236}">
                <a16:creationId xmlns:a16="http://schemas.microsoft.com/office/drawing/2014/main" id="{123DDCCA-BA2B-91AC-8308-26161EDD2C80}"/>
              </a:ext>
            </a:extLst>
          </p:cNvPr>
          <p:cNvSpPr>
            <a:spLocks noChangeArrowheads="1"/>
          </p:cNvSpPr>
          <p:nvPr/>
        </p:nvSpPr>
        <p:spPr bwMode="auto">
          <a:xfrm>
            <a:off x="2321421" y="-103991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US" sz="1350">
              <a:solidFill>
                <a:prstClr val="black"/>
              </a:solidFill>
              <a:latin typeface="Times New Roman"/>
            </a:endParaRPr>
          </a:p>
        </p:txBody>
      </p:sp>
      <p:pic>
        <p:nvPicPr>
          <p:cNvPr id="6" name="Picture 5" descr="A white and black page with text and images&#10;&#10;Description automatically generated with medium confidence">
            <a:extLst>
              <a:ext uri="{FF2B5EF4-FFF2-40B4-BE49-F238E27FC236}">
                <a16:creationId xmlns:a16="http://schemas.microsoft.com/office/drawing/2014/main" id="{C0A56505-3814-01D4-8A07-65CF7F6823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9440"/>
            <a:ext cx="5408139" cy="6319120"/>
          </a:xfrm>
          <a:prstGeom prst="rect">
            <a:avLst/>
          </a:prstGeom>
          <a:noFill/>
          <a:ln>
            <a:noFill/>
          </a:ln>
        </p:spPr>
      </p:pic>
    </p:spTree>
    <p:extLst>
      <p:ext uri="{BB962C8B-B14F-4D97-AF65-F5344CB8AC3E}">
        <p14:creationId xmlns:p14="http://schemas.microsoft.com/office/powerpoint/2010/main" val="372671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9C42-7D12-454B-82A8-E3A5432EE0D3}"/>
              </a:ext>
            </a:extLst>
          </p:cNvPr>
          <p:cNvSpPr>
            <a:spLocks noGrp="1"/>
          </p:cNvSpPr>
          <p:nvPr>
            <p:ph type="title"/>
          </p:nvPr>
        </p:nvSpPr>
        <p:spPr/>
        <p:txBody>
          <a:bodyPr/>
          <a:lstStyle/>
          <a:p>
            <a:r>
              <a:rPr lang="en-US" dirty="0"/>
              <a:t>The Post-Impressionists</a:t>
            </a:r>
          </a:p>
        </p:txBody>
      </p:sp>
      <p:sp>
        <p:nvSpPr>
          <p:cNvPr id="3" name="Content Placeholder 2">
            <a:extLst>
              <a:ext uri="{FF2B5EF4-FFF2-40B4-BE49-F238E27FC236}">
                <a16:creationId xmlns:a16="http://schemas.microsoft.com/office/drawing/2014/main" id="{7794E2A6-DB1C-4F4D-B83A-1497176D0AB6}"/>
              </a:ext>
            </a:extLst>
          </p:cNvPr>
          <p:cNvSpPr>
            <a:spLocks noGrp="1"/>
          </p:cNvSpPr>
          <p:nvPr>
            <p:ph idx="1"/>
          </p:nvPr>
        </p:nvSpPr>
        <p:spPr>
          <a:xfrm>
            <a:off x="979055" y="2015732"/>
            <a:ext cx="9763739" cy="3450613"/>
          </a:xfrm>
        </p:spPr>
        <p:txBody>
          <a:bodyPr>
            <a:normAutofit/>
          </a:bodyPr>
          <a:lstStyle/>
          <a:p>
            <a:r>
              <a:rPr lang="en-US" sz="2400" dirty="0"/>
              <a:t>Post-impressionists also rejected realism.</a:t>
            </a:r>
          </a:p>
          <a:p>
            <a:r>
              <a:rPr lang="en-US" sz="2400" dirty="0"/>
              <a:t>In the late 1880s, they explored ways of </a:t>
            </a:r>
            <a:r>
              <a:rPr lang="en-US" sz="2400" b="1" dirty="0">
                <a:solidFill>
                  <a:srgbClr val="FFFF00"/>
                </a:solidFill>
              </a:rPr>
              <a:t>expressing emotions </a:t>
            </a:r>
            <a:r>
              <a:rPr lang="en-US" sz="2400" dirty="0"/>
              <a:t>in their work by using </a:t>
            </a:r>
            <a:r>
              <a:rPr lang="en-US" sz="2400" b="1" dirty="0">
                <a:solidFill>
                  <a:srgbClr val="FFFF00"/>
                </a:solidFill>
              </a:rPr>
              <a:t>simplified colors </a:t>
            </a:r>
            <a:r>
              <a:rPr lang="en-US" sz="2400" dirty="0"/>
              <a:t>and </a:t>
            </a:r>
            <a:r>
              <a:rPr lang="en-US" sz="2400" b="1" dirty="0">
                <a:solidFill>
                  <a:srgbClr val="FFFF00"/>
                </a:solidFill>
              </a:rPr>
              <a:t>geometrical forms.</a:t>
            </a:r>
            <a:endParaRPr lang="en-US" sz="2400" dirty="0"/>
          </a:p>
          <a:p>
            <a:r>
              <a:rPr lang="en-US" sz="2400" dirty="0"/>
              <a:t>Although their work did not look similar (and they did not see themselves as part of a movement), artists Gauguin, Seurat, van Gogh, and Cézanne are referred to as the </a:t>
            </a:r>
            <a:r>
              <a:rPr lang="en-US" sz="2400" b="1" dirty="0">
                <a:solidFill>
                  <a:srgbClr val="FFFF00"/>
                </a:solidFill>
              </a:rPr>
              <a:t>post-impressionists.</a:t>
            </a:r>
          </a:p>
        </p:txBody>
      </p:sp>
    </p:spTree>
    <p:extLst>
      <p:ext uri="{BB962C8B-B14F-4D97-AF65-F5344CB8AC3E}">
        <p14:creationId xmlns:p14="http://schemas.microsoft.com/office/powerpoint/2010/main" val="269936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B44D-4208-4EAC-A2EE-B15455719A5B}"/>
              </a:ext>
            </a:extLst>
          </p:cNvPr>
          <p:cNvSpPr>
            <a:spLocks noGrp="1"/>
          </p:cNvSpPr>
          <p:nvPr>
            <p:ph type="title"/>
          </p:nvPr>
        </p:nvSpPr>
        <p:spPr/>
        <p:txBody>
          <a:bodyPr/>
          <a:lstStyle/>
          <a:p>
            <a:r>
              <a:rPr lang="en-US" dirty="0"/>
              <a:t>Paul Cézanne</a:t>
            </a:r>
            <a:br>
              <a:rPr lang="en-US" dirty="0"/>
            </a:br>
            <a:r>
              <a:rPr lang="en-US" i="1" dirty="0"/>
              <a:t>The Large Brothers </a:t>
            </a:r>
            <a:r>
              <a:rPr lang="en-US" dirty="0"/>
              <a:t>(1906)</a:t>
            </a:r>
          </a:p>
        </p:txBody>
      </p:sp>
      <p:pic>
        <p:nvPicPr>
          <p:cNvPr id="1026" name="Picture 2" descr="http://arthistoryteachingresources.org/wp-content/uploads/2015/01/Paul_Ce%CC%81zanne_047-560x473.jpg">
            <a:extLst>
              <a:ext uri="{FF2B5EF4-FFF2-40B4-BE49-F238E27FC236}">
                <a16:creationId xmlns:a16="http://schemas.microsoft.com/office/drawing/2014/main" id="{FAB72009-3795-4109-802A-974BFD68C1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7642" y="2051636"/>
            <a:ext cx="4476716" cy="3781226"/>
          </a:xfrm>
          <a:prstGeom prst="rect">
            <a:avLst/>
          </a:prstGeom>
          <a:noFill/>
          <a:ln w="76200">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20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CA21-E22A-4F18-8C7C-89E4851A5CF4}"/>
              </a:ext>
            </a:extLst>
          </p:cNvPr>
          <p:cNvSpPr>
            <a:spLocks noGrp="1"/>
          </p:cNvSpPr>
          <p:nvPr>
            <p:ph type="title"/>
          </p:nvPr>
        </p:nvSpPr>
        <p:spPr>
          <a:xfrm>
            <a:off x="406401" y="804519"/>
            <a:ext cx="11102108" cy="1049235"/>
          </a:xfrm>
        </p:spPr>
        <p:txBody>
          <a:bodyPr>
            <a:normAutofit fontScale="90000"/>
          </a:bodyPr>
          <a:lstStyle/>
          <a:p>
            <a:pPr fontAlgn="ctr"/>
            <a:r>
              <a:rPr lang="en-US" dirty="0"/>
              <a:t>Georges Seurat</a:t>
            </a:r>
            <a:br>
              <a:rPr lang="en-US" dirty="0"/>
            </a:br>
            <a:r>
              <a:rPr lang="en-US" dirty="0"/>
              <a:t> (1886)</a:t>
            </a:r>
            <a:br>
              <a:rPr lang="en-US" dirty="0"/>
            </a:br>
            <a:r>
              <a:rPr lang="en-US" dirty="0"/>
              <a:t>A Sunday Afternoon on the Island of La Grande </a:t>
            </a:r>
            <a:r>
              <a:rPr lang="en-US" dirty="0" err="1"/>
              <a:t>Jatte</a:t>
            </a:r>
            <a:endParaRPr lang="en-US" dirty="0"/>
          </a:p>
        </p:txBody>
      </p:sp>
      <p:pic>
        <p:nvPicPr>
          <p:cNvPr id="1026" name="Picture 2" descr="Georges Seurat | Biography, Art, Paintings, A Sunday on La Grande Jatte,  Pointillism, &amp; Facts | Britannica">
            <a:extLst>
              <a:ext uri="{FF2B5EF4-FFF2-40B4-BE49-F238E27FC236}">
                <a16:creationId xmlns:a16="http://schemas.microsoft.com/office/drawing/2014/main" id="{61DFC389-007A-4EC3-BD81-103D6E7BDE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4013" y="2328934"/>
            <a:ext cx="6117423" cy="41230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6809F0A-3F02-4AD1-BF8C-A2BAF8CCB267}"/>
              </a:ext>
            </a:extLst>
          </p:cNvPr>
          <p:cNvPicPr>
            <a:picLocks noChangeAspect="1"/>
          </p:cNvPicPr>
          <p:nvPr/>
        </p:nvPicPr>
        <p:blipFill>
          <a:blip r:embed="rId3"/>
          <a:stretch>
            <a:fillRect/>
          </a:stretch>
        </p:blipFill>
        <p:spPr>
          <a:xfrm>
            <a:off x="7961494" y="2995726"/>
            <a:ext cx="2781300" cy="1647825"/>
          </a:xfrm>
          <a:prstGeom prst="rect">
            <a:avLst/>
          </a:prstGeom>
          <a:ln w="76200">
            <a:solidFill>
              <a:schemeClr val="tx1"/>
            </a:solidFill>
          </a:ln>
        </p:spPr>
      </p:pic>
      <p:cxnSp>
        <p:nvCxnSpPr>
          <p:cNvPr id="8" name="Straight Arrow Connector 7">
            <a:extLst>
              <a:ext uri="{FF2B5EF4-FFF2-40B4-BE49-F238E27FC236}">
                <a16:creationId xmlns:a16="http://schemas.microsoft.com/office/drawing/2014/main" id="{94BA7D6C-45B2-4667-BA20-A05D112EF7D7}"/>
              </a:ext>
            </a:extLst>
          </p:cNvPr>
          <p:cNvCxnSpPr/>
          <p:nvPr/>
        </p:nvCxnSpPr>
        <p:spPr>
          <a:xfrm flipH="1">
            <a:off x="3833091" y="3639127"/>
            <a:ext cx="4027054" cy="1200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338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76FE-1CDA-4DFA-96E0-D294339661A8}"/>
              </a:ext>
            </a:extLst>
          </p:cNvPr>
          <p:cNvSpPr>
            <a:spLocks noGrp="1"/>
          </p:cNvSpPr>
          <p:nvPr>
            <p:ph type="title"/>
          </p:nvPr>
        </p:nvSpPr>
        <p:spPr/>
        <p:txBody>
          <a:bodyPr/>
          <a:lstStyle/>
          <a:p>
            <a:r>
              <a:rPr lang="en-US" dirty="0"/>
              <a:t>Paul Gaugin</a:t>
            </a:r>
            <a:br>
              <a:rPr lang="en-US" dirty="0"/>
            </a:br>
            <a:r>
              <a:rPr lang="en-US" i="1" dirty="0"/>
              <a:t>Harvest: Le </a:t>
            </a:r>
            <a:r>
              <a:rPr lang="en-US" i="1" dirty="0" err="1"/>
              <a:t>Pouldu</a:t>
            </a:r>
            <a:r>
              <a:rPr lang="en-US" i="1" dirty="0"/>
              <a:t> </a:t>
            </a:r>
            <a:r>
              <a:rPr lang="en-US" dirty="0"/>
              <a:t>(1890)</a:t>
            </a:r>
            <a:endParaRPr lang="en-US" i="1" dirty="0"/>
          </a:p>
        </p:txBody>
      </p:sp>
      <p:pic>
        <p:nvPicPr>
          <p:cNvPr id="7170" name="Picture 2" descr="Paul Gauguin, ‘Harvest: Le Pouldu’ 1890">
            <a:extLst>
              <a:ext uri="{FF2B5EF4-FFF2-40B4-BE49-F238E27FC236}">
                <a16:creationId xmlns:a16="http://schemas.microsoft.com/office/drawing/2014/main" id="{0DBCA25B-8A98-433A-806E-FA77042805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10825" y="2016125"/>
            <a:ext cx="4371937"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369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5AEA8-5A9F-4F25-9C7C-E542648EF6E9}"/>
              </a:ext>
            </a:extLst>
          </p:cNvPr>
          <p:cNvSpPr>
            <a:spLocks noGrp="1"/>
          </p:cNvSpPr>
          <p:nvPr>
            <p:ph type="title"/>
          </p:nvPr>
        </p:nvSpPr>
        <p:spPr/>
        <p:txBody>
          <a:bodyPr/>
          <a:lstStyle/>
          <a:p>
            <a:r>
              <a:rPr lang="en-US" dirty="0"/>
              <a:t>Van Gogh</a:t>
            </a:r>
            <a:br>
              <a:rPr lang="en-US" dirty="0"/>
            </a:br>
            <a:r>
              <a:rPr lang="en-US" dirty="0"/>
              <a:t>(late 1800s)</a:t>
            </a:r>
          </a:p>
        </p:txBody>
      </p:sp>
      <p:pic>
        <p:nvPicPr>
          <p:cNvPr id="4" name="Content Placeholder 3">
            <a:extLst>
              <a:ext uri="{FF2B5EF4-FFF2-40B4-BE49-F238E27FC236}">
                <a16:creationId xmlns:a16="http://schemas.microsoft.com/office/drawing/2014/main" id="{872233CC-8666-48D3-BC81-780453DEA248}"/>
              </a:ext>
            </a:extLst>
          </p:cNvPr>
          <p:cNvPicPr>
            <a:picLocks noGrp="1" noChangeAspect="1"/>
          </p:cNvPicPr>
          <p:nvPr>
            <p:ph idx="1"/>
          </p:nvPr>
        </p:nvPicPr>
        <p:blipFill>
          <a:blip r:embed="rId2"/>
          <a:stretch>
            <a:fillRect/>
          </a:stretch>
        </p:blipFill>
        <p:spPr>
          <a:xfrm>
            <a:off x="3415239" y="2016125"/>
            <a:ext cx="5363109" cy="3449638"/>
          </a:xfrm>
          <a:prstGeom prst="rect">
            <a:avLst/>
          </a:prstGeom>
        </p:spPr>
      </p:pic>
    </p:spTree>
    <p:extLst>
      <p:ext uri="{BB962C8B-B14F-4D97-AF65-F5344CB8AC3E}">
        <p14:creationId xmlns:p14="http://schemas.microsoft.com/office/powerpoint/2010/main" val="704523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1032-FDA9-4EE1-ABB6-8D18C19D6071}"/>
              </a:ext>
            </a:extLst>
          </p:cNvPr>
          <p:cNvSpPr>
            <a:spLocks noGrp="1"/>
          </p:cNvSpPr>
          <p:nvPr>
            <p:ph type="title"/>
          </p:nvPr>
        </p:nvSpPr>
        <p:spPr/>
        <p:txBody>
          <a:bodyPr/>
          <a:lstStyle/>
          <a:p>
            <a:r>
              <a:rPr lang="en-US" dirty="0"/>
              <a:t>FAUVISM</a:t>
            </a:r>
          </a:p>
        </p:txBody>
      </p:sp>
      <p:sp>
        <p:nvSpPr>
          <p:cNvPr id="3" name="Content Placeholder 2">
            <a:extLst>
              <a:ext uri="{FF2B5EF4-FFF2-40B4-BE49-F238E27FC236}">
                <a16:creationId xmlns:a16="http://schemas.microsoft.com/office/drawing/2014/main" id="{1FCC5A17-87A9-41FB-A3B7-1AD6DBA63EDE}"/>
              </a:ext>
            </a:extLst>
          </p:cNvPr>
          <p:cNvSpPr>
            <a:spLocks noGrp="1"/>
          </p:cNvSpPr>
          <p:nvPr>
            <p:ph idx="1"/>
          </p:nvPr>
        </p:nvSpPr>
        <p:spPr>
          <a:xfrm>
            <a:off x="3249227" y="2015732"/>
            <a:ext cx="5575177" cy="3450613"/>
          </a:xfrm>
        </p:spPr>
        <p:txBody>
          <a:bodyPr>
            <a:normAutofit lnSpcReduction="10000"/>
          </a:bodyPr>
          <a:lstStyle/>
          <a:p>
            <a:r>
              <a:rPr lang="en-US" sz="2400" dirty="0"/>
              <a:t>Fauvism also broke with traditional methods of perception; it was spontaneous, subjective, and BOLD.</a:t>
            </a:r>
          </a:p>
          <a:p>
            <a:r>
              <a:rPr lang="en-US" sz="2400" dirty="0"/>
              <a:t>Their imaginative response to nature was expressed in </a:t>
            </a:r>
            <a:r>
              <a:rPr lang="en-US" sz="2400" b="1" dirty="0">
                <a:solidFill>
                  <a:srgbClr val="FFFF00"/>
                </a:solidFill>
              </a:rPr>
              <a:t>bold brushstrokes </a:t>
            </a:r>
            <a:r>
              <a:rPr lang="en-US" sz="2400" dirty="0"/>
              <a:t>and </a:t>
            </a:r>
            <a:r>
              <a:rPr lang="en-US" sz="2400" b="1" dirty="0">
                <a:solidFill>
                  <a:srgbClr val="FFFF00"/>
                </a:solidFill>
              </a:rPr>
              <a:t>high-keyed, vibrant colors</a:t>
            </a:r>
            <a:r>
              <a:rPr lang="en-US" sz="2400" dirty="0"/>
              <a:t> used directly from the paint tube.</a:t>
            </a:r>
          </a:p>
        </p:txBody>
      </p:sp>
      <p:pic>
        <p:nvPicPr>
          <p:cNvPr id="4" name="Picture 3">
            <a:extLst>
              <a:ext uri="{FF2B5EF4-FFF2-40B4-BE49-F238E27FC236}">
                <a16:creationId xmlns:a16="http://schemas.microsoft.com/office/drawing/2014/main" id="{D56CDD2A-0C02-42CA-9684-6B20091698D0}"/>
              </a:ext>
            </a:extLst>
          </p:cNvPr>
          <p:cNvPicPr>
            <a:picLocks noChangeAspect="1"/>
          </p:cNvPicPr>
          <p:nvPr/>
        </p:nvPicPr>
        <p:blipFill>
          <a:blip r:embed="rId2"/>
          <a:stretch>
            <a:fillRect/>
          </a:stretch>
        </p:blipFill>
        <p:spPr>
          <a:xfrm>
            <a:off x="9141549" y="4080322"/>
            <a:ext cx="2466975" cy="1847850"/>
          </a:xfrm>
          <a:prstGeom prst="rect">
            <a:avLst/>
          </a:prstGeom>
          <a:ln w="76200">
            <a:solidFill>
              <a:schemeClr val="accent1">
                <a:lumMod val="50000"/>
              </a:schemeClr>
            </a:solidFill>
          </a:ln>
        </p:spPr>
      </p:pic>
      <p:pic>
        <p:nvPicPr>
          <p:cNvPr id="5" name="Picture 4">
            <a:extLst>
              <a:ext uri="{FF2B5EF4-FFF2-40B4-BE49-F238E27FC236}">
                <a16:creationId xmlns:a16="http://schemas.microsoft.com/office/drawing/2014/main" id="{32C0D835-3A1C-4394-8DB6-ED12933864AA}"/>
              </a:ext>
            </a:extLst>
          </p:cNvPr>
          <p:cNvPicPr>
            <a:picLocks noChangeAspect="1"/>
          </p:cNvPicPr>
          <p:nvPr/>
        </p:nvPicPr>
        <p:blipFill>
          <a:blip r:embed="rId3"/>
          <a:stretch>
            <a:fillRect/>
          </a:stretch>
        </p:blipFill>
        <p:spPr>
          <a:xfrm>
            <a:off x="520036" y="1853754"/>
            <a:ext cx="2505075" cy="1828800"/>
          </a:xfrm>
          <a:prstGeom prst="rect">
            <a:avLst/>
          </a:prstGeom>
          <a:ln w="76200">
            <a:solidFill>
              <a:schemeClr val="accent1">
                <a:lumMod val="50000"/>
              </a:schemeClr>
            </a:solidFill>
          </a:ln>
        </p:spPr>
      </p:pic>
    </p:spTree>
    <p:extLst>
      <p:ext uri="{BB962C8B-B14F-4D97-AF65-F5344CB8AC3E}">
        <p14:creationId xmlns:p14="http://schemas.microsoft.com/office/powerpoint/2010/main" val="2671538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073A-51D5-4DE9-B325-1C7CC0674726}"/>
              </a:ext>
            </a:extLst>
          </p:cNvPr>
          <p:cNvSpPr>
            <a:spLocks noGrp="1"/>
          </p:cNvSpPr>
          <p:nvPr>
            <p:ph type="title"/>
          </p:nvPr>
        </p:nvSpPr>
        <p:spPr/>
        <p:txBody>
          <a:bodyPr/>
          <a:lstStyle/>
          <a:p>
            <a:r>
              <a:rPr lang="en-US" dirty="0"/>
              <a:t>Henri Matisse</a:t>
            </a:r>
            <a:br>
              <a:rPr lang="en-US" dirty="0"/>
            </a:br>
            <a:r>
              <a:rPr lang="en-US" i="1" dirty="0"/>
              <a:t>André Derain </a:t>
            </a:r>
            <a:r>
              <a:rPr lang="en-US" dirty="0"/>
              <a:t>(1905)</a:t>
            </a:r>
          </a:p>
        </p:txBody>
      </p:sp>
      <p:pic>
        <p:nvPicPr>
          <p:cNvPr id="8194" name="Picture 2" descr="Henri Matisse, ‘André Derain’ 1905">
            <a:extLst>
              <a:ext uri="{FF2B5EF4-FFF2-40B4-BE49-F238E27FC236}">
                <a16:creationId xmlns:a16="http://schemas.microsoft.com/office/drawing/2014/main" id="{3006E29D-6665-44F7-A9F2-05A8C736C6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0130" y="2016125"/>
            <a:ext cx="2533327" cy="3449638"/>
          </a:xfrm>
          <a:prstGeom prst="rect">
            <a:avLst/>
          </a:prstGeom>
          <a:noFill/>
          <a:ln w="76200">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006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A5AA-9967-44A5-97B2-5644B8AB8841}"/>
              </a:ext>
            </a:extLst>
          </p:cNvPr>
          <p:cNvSpPr>
            <a:spLocks noGrp="1"/>
          </p:cNvSpPr>
          <p:nvPr>
            <p:ph type="title"/>
          </p:nvPr>
        </p:nvSpPr>
        <p:spPr/>
        <p:txBody>
          <a:bodyPr>
            <a:normAutofit/>
          </a:bodyPr>
          <a:lstStyle/>
          <a:p>
            <a:r>
              <a:rPr lang="en-US" dirty="0"/>
              <a:t>André Derain</a:t>
            </a:r>
            <a:br>
              <a:rPr lang="en-US" dirty="0"/>
            </a:br>
            <a:r>
              <a:rPr lang="en-US" i="1" dirty="0" err="1"/>
              <a:t>L'Estaque</a:t>
            </a:r>
            <a:r>
              <a:rPr lang="en-US" i="1" dirty="0"/>
              <a:t> (</a:t>
            </a:r>
            <a:r>
              <a:rPr lang="en-US" dirty="0"/>
              <a:t>1905)</a:t>
            </a:r>
          </a:p>
        </p:txBody>
      </p:sp>
      <p:pic>
        <p:nvPicPr>
          <p:cNvPr id="3074" name="Picture 2" descr="https://d7hftxdivxxvm.cloudfront.net/?quality=80&amp;resize_to=width&amp;src=https%3A%2F%2Fd32dm0rphc51dk.cloudfront.net%2F4H7Xsg7mSdX7nn55b31JnQ%2Fnormalized.jpg&amp;width=910">
            <a:extLst>
              <a:ext uri="{FF2B5EF4-FFF2-40B4-BE49-F238E27FC236}">
                <a16:creationId xmlns:a16="http://schemas.microsoft.com/office/drawing/2014/main" id="{3218100D-1408-4E98-9A05-83FAFE906C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3373" y="2389387"/>
            <a:ext cx="6245270" cy="413148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33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47EA-E357-4479-A09E-3CDBB95F2F56}"/>
              </a:ext>
            </a:extLst>
          </p:cNvPr>
          <p:cNvSpPr>
            <a:spLocks noGrp="1"/>
          </p:cNvSpPr>
          <p:nvPr>
            <p:ph type="title"/>
          </p:nvPr>
        </p:nvSpPr>
        <p:spPr>
          <a:xfrm>
            <a:off x="729673" y="804519"/>
            <a:ext cx="10594109" cy="1049235"/>
          </a:xfrm>
        </p:spPr>
        <p:txBody>
          <a:bodyPr/>
          <a:lstStyle/>
          <a:p>
            <a:r>
              <a:rPr lang="en-US" dirty="0"/>
              <a:t>Fragmentation, subjectivity, &amp; Abstraction</a:t>
            </a:r>
          </a:p>
        </p:txBody>
      </p:sp>
      <p:sp>
        <p:nvSpPr>
          <p:cNvPr id="3" name="Content Placeholder 2">
            <a:extLst>
              <a:ext uri="{FF2B5EF4-FFF2-40B4-BE49-F238E27FC236}">
                <a16:creationId xmlns:a16="http://schemas.microsoft.com/office/drawing/2014/main" id="{AE8A7578-3C6F-461C-83E6-2AEF9267E879}"/>
              </a:ext>
            </a:extLst>
          </p:cNvPr>
          <p:cNvSpPr>
            <a:spLocks noGrp="1"/>
          </p:cNvSpPr>
          <p:nvPr>
            <p:ph idx="1"/>
          </p:nvPr>
        </p:nvSpPr>
        <p:spPr/>
        <p:txBody>
          <a:bodyPr>
            <a:normAutofit/>
          </a:bodyPr>
          <a:lstStyle/>
          <a:p>
            <a:r>
              <a:rPr lang="en-US" sz="2800" b="1" dirty="0">
                <a:solidFill>
                  <a:srgbClr val="FFFF00"/>
                </a:solidFill>
              </a:rPr>
              <a:t>Cubism</a:t>
            </a:r>
            <a:r>
              <a:rPr lang="en-US" sz="2800" dirty="0"/>
              <a:t> was a revolutionary new approach to representing reality invented around 1907 by artists Pablo Picasso and Georges Braque.</a:t>
            </a:r>
          </a:p>
          <a:p>
            <a:r>
              <a:rPr lang="en-US" sz="2800" dirty="0"/>
              <a:t>It </a:t>
            </a:r>
            <a:r>
              <a:rPr lang="en-US" sz="2800" b="1" dirty="0">
                <a:solidFill>
                  <a:srgbClr val="FFFF00"/>
                </a:solidFill>
              </a:rPr>
              <a:t>aimed to bring </a:t>
            </a:r>
            <a:r>
              <a:rPr lang="en-US" sz="2800" b="1" u="sng" dirty="0">
                <a:solidFill>
                  <a:srgbClr val="FFFF00"/>
                </a:solidFill>
              </a:rPr>
              <a:t>different views of subjects </a:t>
            </a:r>
            <a:r>
              <a:rPr lang="en-US" sz="2800" b="1" dirty="0">
                <a:solidFill>
                  <a:srgbClr val="FFFF00"/>
                </a:solidFill>
              </a:rPr>
              <a:t>together in the same picture</a:t>
            </a:r>
            <a:r>
              <a:rPr lang="en-US" sz="2800" dirty="0"/>
              <a:t>, resulting in paintings that appeared fragmented and abstract.</a:t>
            </a:r>
          </a:p>
        </p:txBody>
      </p:sp>
    </p:spTree>
    <p:extLst>
      <p:ext uri="{BB962C8B-B14F-4D97-AF65-F5344CB8AC3E}">
        <p14:creationId xmlns:p14="http://schemas.microsoft.com/office/powerpoint/2010/main" val="3839300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9845-7CCA-449B-BC19-5DDC2FF9F826}"/>
              </a:ext>
            </a:extLst>
          </p:cNvPr>
          <p:cNvSpPr>
            <a:spLocks noGrp="1"/>
          </p:cNvSpPr>
          <p:nvPr>
            <p:ph type="title"/>
          </p:nvPr>
        </p:nvSpPr>
        <p:spPr/>
        <p:txBody>
          <a:bodyPr/>
          <a:lstStyle/>
          <a:p>
            <a:r>
              <a:rPr lang="en-US" dirty="0"/>
              <a:t>Georges Braque</a:t>
            </a:r>
            <a:br>
              <a:rPr lang="en-US" dirty="0"/>
            </a:br>
            <a:r>
              <a:rPr lang="en-US" i="1" dirty="0"/>
              <a:t>Bottle and Fishes </a:t>
            </a:r>
            <a:r>
              <a:rPr lang="en-US" dirty="0"/>
              <a:t>(1912)</a:t>
            </a:r>
          </a:p>
        </p:txBody>
      </p:sp>
      <p:pic>
        <p:nvPicPr>
          <p:cNvPr id="4" name="Content Placeholder 3">
            <a:extLst>
              <a:ext uri="{FF2B5EF4-FFF2-40B4-BE49-F238E27FC236}">
                <a16:creationId xmlns:a16="http://schemas.microsoft.com/office/drawing/2014/main" id="{1A763EF3-57A0-4BC7-A98F-D3F50F8CD91D}"/>
              </a:ext>
            </a:extLst>
          </p:cNvPr>
          <p:cNvPicPr>
            <a:picLocks noGrp="1" noChangeAspect="1"/>
          </p:cNvPicPr>
          <p:nvPr>
            <p:ph idx="1"/>
          </p:nvPr>
        </p:nvPicPr>
        <p:blipFill>
          <a:blip r:embed="rId2"/>
          <a:stretch>
            <a:fillRect/>
          </a:stretch>
        </p:blipFill>
        <p:spPr>
          <a:xfrm>
            <a:off x="3994761" y="2016125"/>
            <a:ext cx="4204066" cy="3449638"/>
          </a:xfrm>
          <a:prstGeom prst="rect">
            <a:avLst/>
          </a:prstGeom>
          <a:ln w="76200">
            <a:solidFill>
              <a:schemeClr val="accent1">
                <a:lumMod val="50000"/>
              </a:schemeClr>
            </a:solidFill>
          </a:ln>
        </p:spPr>
      </p:pic>
    </p:spTree>
    <p:extLst>
      <p:ext uri="{BB962C8B-B14F-4D97-AF65-F5344CB8AC3E}">
        <p14:creationId xmlns:p14="http://schemas.microsoft.com/office/powerpoint/2010/main" val="1548047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F204-08B9-4E56-B6DB-0CCADFA8DA21}"/>
              </a:ext>
            </a:extLst>
          </p:cNvPr>
          <p:cNvSpPr>
            <a:spLocks noGrp="1"/>
          </p:cNvSpPr>
          <p:nvPr>
            <p:ph type="ctrTitle"/>
          </p:nvPr>
        </p:nvSpPr>
        <p:spPr/>
        <p:txBody>
          <a:bodyPr/>
          <a:lstStyle/>
          <a:p>
            <a:r>
              <a:rPr lang="en-US" dirty="0"/>
              <a:t>Modernism</a:t>
            </a:r>
          </a:p>
        </p:txBody>
      </p:sp>
      <p:sp>
        <p:nvSpPr>
          <p:cNvPr id="3" name="Subtitle 2">
            <a:extLst>
              <a:ext uri="{FF2B5EF4-FFF2-40B4-BE49-F238E27FC236}">
                <a16:creationId xmlns:a16="http://schemas.microsoft.com/office/drawing/2014/main" id="{FC53AD0B-9295-4B68-A4E3-5E26A31658C9}"/>
              </a:ext>
            </a:extLst>
          </p:cNvPr>
          <p:cNvSpPr>
            <a:spLocks noGrp="1"/>
          </p:cNvSpPr>
          <p:nvPr>
            <p:ph type="subTitle" idx="1"/>
          </p:nvPr>
        </p:nvSpPr>
        <p:spPr/>
        <p:txBody>
          <a:bodyPr/>
          <a:lstStyle/>
          <a:p>
            <a:r>
              <a:rPr lang="en-US"/>
              <a:t>In </a:t>
            </a:r>
            <a:r>
              <a:rPr lang="en-US" dirty="0"/>
              <a:t>Art &amp; Architecture</a:t>
            </a:r>
          </a:p>
        </p:txBody>
      </p:sp>
    </p:spTree>
    <p:extLst>
      <p:ext uri="{BB962C8B-B14F-4D97-AF65-F5344CB8AC3E}">
        <p14:creationId xmlns:p14="http://schemas.microsoft.com/office/powerpoint/2010/main" val="116827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19DB-3C2D-4B2A-AFD4-2183399133A8}"/>
              </a:ext>
            </a:extLst>
          </p:cNvPr>
          <p:cNvSpPr>
            <a:spLocks noGrp="1"/>
          </p:cNvSpPr>
          <p:nvPr>
            <p:ph type="title"/>
          </p:nvPr>
        </p:nvSpPr>
        <p:spPr/>
        <p:txBody>
          <a:bodyPr>
            <a:normAutofit/>
          </a:bodyPr>
          <a:lstStyle/>
          <a:p>
            <a:r>
              <a:rPr lang="en-US" dirty="0"/>
              <a:t>Pablo Picasso</a:t>
            </a:r>
            <a:br>
              <a:rPr lang="en-US" dirty="0"/>
            </a:br>
            <a:r>
              <a:rPr lang="en-US" i="1" dirty="0"/>
              <a:t>Portrait of Daniel-Henry </a:t>
            </a:r>
            <a:r>
              <a:rPr lang="en-US" i="1" dirty="0" err="1"/>
              <a:t>Kahnweile</a:t>
            </a:r>
            <a:r>
              <a:rPr lang="en-US" i="1" dirty="0"/>
              <a:t> </a:t>
            </a:r>
            <a:r>
              <a:rPr lang="en-US" dirty="0"/>
              <a:t>(1910)</a:t>
            </a:r>
          </a:p>
        </p:txBody>
      </p:sp>
      <p:pic>
        <p:nvPicPr>
          <p:cNvPr id="4" name="Content Placeholder 3">
            <a:extLst>
              <a:ext uri="{FF2B5EF4-FFF2-40B4-BE49-F238E27FC236}">
                <a16:creationId xmlns:a16="http://schemas.microsoft.com/office/drawing/2014/main" id="{172EEB8E-CE26-42AE-9EBE-FF93F45D2054}"/>
              </a:ext>
            </a:extLst>
          </p:cNvPr>
          <p:cNvPicPr>
            <a:picLocks noGrp="1" noChangeAspect="1"/>
          </p:cNvPicPr>
          <p:nvPr>
            <p:ph idx="1"/>
          </p:nvPr>
        </p:nvPicPr>
        <p:blipFill>
          <a:blip r:embed="rId2"/>
          <a:stretch>
            <a:fillRect/>
          </a:stretch>
        </p:blipFill>
        <p:spPr>
          <a:xfrm>
            <a:off x="4628706" y="1923684"/>
            <a:ext cx="2934588" cy="4085407"/>
          </a:xfrm>
          <a:prstGeom prst="rect">
            <a:avLst/>
          </a:prstGeom>
          <a:ln w="76200">
            <a:solidFill>
              <a:schemeClr val="accent1">
                <a:lumMod val="50000"/>
              </a:schemeClr>
            </a:solidFill>
          </a:ln>
        </p:spPr>
      </p:pic>
    </p:spTree>
    <p:extLst>
      <p:ext uri="{BB962C8B-B14F-4D97-AF65-F5344CB8AC3E}">
        <p14:creationId xmlns:p14="http://schemas.microsoft.com/office/powerpoint/2010/main" val="4259715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18F9-D33C-4800-AF6A-A1CCB0C96DEC}"/>
              </a:ext>
            </a:extLst>
          </p:cNvPr>
          <p:cNvSpPr>
            <a:spLocks noGrp="1"/>
          </p:cNvSpPr>
          <p:nvPr>
            <p:ph type="title"/>
          </p:nvPr>
        </p:nvSpPr>
        <p:spPr/>
        <p:txBody>
          <a:bodyPr/>
          <a:lstStyle/>
          <a:p>
            <a:r>
              <a:rPr lang="en-US" dirty="0"/>
              <a:t>Jean </a:t>
            </a:r>
            <a:r>
              <a:rPr lang="en-US" dirty="0" err="1"/>
              <a:t>Metzinger</a:t>
            </a:r>
            <a:br>
              <a:rPr lang="en-US" dirty="0"/>
            </a:br>
            <a:r>
              <a:rPr lang="en-US" i="1" dirty="0" err="1"/>
              <a:t>En</a:t>
            </a:r>
            <a:r>
              <a:rPr lang="en-US" i="1" dirty="0"/>
              <a:t> </a:t>
            </a:r>
            <a:r>
              <a:rPr lang="en-US" i="1" dirty="0" err="1"/>
              <a:t>Canot</a:t>
            </a:r>
            <a:r>
              <a:rPr lang="en-US" i="1" dirty="0"/>
              <a:t> (</a:t>
            </a:r>
            <a:r>
              <a:rPr lang="en-US" i="1" dirty="0" err="1"/>
              <a:t>Im</a:t>
            </a:r>
            <a:r>
              <a:rPr lang="en-US" i="1" dirty="0"/>
              <a:t> Boot)</a:t>
            </a:r>
            <a:r>
              <a:rPr lang="en-US" dirty="0"/>
              <a:t> (1913)</a:t>
            </a:r>
          </a:p>
        </p:txBody>
      </p:sp>
      <p:pic>
        <p:nvPicPr>
          <p:cNvPr id="4" name="Content Placeholder 3">
            <a:extLst>
              <a:ext uri="{FF2B5EF4-FFF2-40B4-BE49-F238E27FC236}">
                <a16:creationId xmlns:a16="http://schemas.microsoft.com/office/drawing/2014/main" id="{7A744DCE-733F-4F30-8DC2-D945FE454AB8}"/>
              </a:ext>
            </a:extLst>
          </p:cNvPr>
          <p:cNvPicPr>
            <a:picLocks noGrp="1" noChangeAspect="1"/>
          </p:cNvPicPr>
          <p:nvPr>
            <p:ph idx="1"/>
          </p:nvPr>
        </p:nvPicPr>
        <p:blipFill>
          <a:blip r:embed="rId2"/>
          <a:stretch>
            <a:fillRect/>
          </a:stretch>
        </p:blipFill>
        <p:spPr>
          <a:xfrm>
            <a:off x="4544469" y="2016125"/>
            <a:ext cx="3103062" cy="3958756"/>
          </a:xfrm>
          <a:prstGeom prst="rect">
            <a:avLst/>
          </a:prstGeom>
          <a:ln w="76200">
            <a:solidFill>
              <a:schemeClr val="accent1">
                <a:lumMod val="50000"/>
              </a:schemeClr>
            </a:solidFill>
          </a:ln>
        </p:spPr>
      </p:pic>
    </p:spTree>
    <p:extLst>
      <p:ext uri="{BB962C8B-B14F-4D97-AF65-F5344CB8AC3E}">
        <p14:creationId xmlns:p14="http://schemas.microsoft.com/office/powerpoint/2010/main" val="2405199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F4772-94CF-4602-9397-37AA0E651115}"/>
              </a:ext>
            </a:extLst>
          </p:cNvPr>
          <p:cNvSpPr>
            <a:spLocks noGrp="1"/>
          </p:cNvSpPr>
          <p:nvPr>
            <p:ph type="title"/>
          </p:nvPr>
        </p:nvSpPr>
        <p:spPr/>
        <p:txBody>
          <a:bodyPr/>
          <a:lstStyle/>
          <a:p>
            <a:r>
              <a:rPr lang="en-US" dirty="0"/>
              <a:t>Pablo Picasso</a:t>
            </a:r>
            <a:br>
              <a:rPr lang="en-US" dirty="0"/>
            </a:br>
            <a:r>
              <a:rPr lang="en-US" i="1" dirty="0"/>
              <a:t>Guernica</a:t>
            </a:r>
            <a:r>
              <a:rPr lang="en-US" dirty="0"/>
              <a:t> (1937)</a:t>
            </a:r>
          </a:p>
        </p:txBody>
      </p:sp>
      <p:pic>
        <p:nvPicPr>
          <p:cNvPr id="4" name="Content Placeholder 3">
            <a:extLst>
              <a:ext uri="{FF2B5EF4-FFF2-40B4-BE49-F238E27FC236}">
                <a16:creationId xmlns:a16="http://schemas.microsoft.com/office/drawing/2014/main" id="{C68C0940-BCB5-4AAD-A02F-1966CCDA9E43}"/>
              </a:ext>
            </a:extLst>
          </p:cNvPr>
          <p:cNvPicPr>
            <a:picLocks noGrp="1" noChangeAspect="1"/>
          </p:cNvPicPr>
          <p:nvPr>
            <p:ph idx="1"/>
          </p:nvPr>
        </p:nvPicPr>
        <p:blipFill>
          <a:blip r:embed="rId2"/>
          <a:stretch>
            <a:fillRect/>
          </a:stretch>
        </p:blipFill>
        <p:spPr>
          <a:xfrm>
            <a:off x="1686948" y="1937066"/>
            <a:ext cx="8818104" cy="3941991"/>
          </a:xfrm>
          <a:prstGeom prst="rect">
            <a:avLst/>
          </a:prstGeom>
          <a:ln w="76200">
            <a:solidFill>
              <a:schemeClr val="accent1">
                <a:lumMod val="50000"/>
              </a:schemeClr>
            </a:solidFill>
          </a:ln>
        </p:spPr>
      </p:pic>
    </p:spTree>
    <p:extLst>
      <p:ext uri="{BB962C8B-B14F-4D97-AF65-F5344CB8AC3E}">
        <p14:creationId xmlns:p14="http://schemas.microsoft.com/office/powerpoint/2010/main" val="3669179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72EC5-0771-4029-A824-EE68C40EFB61}"/>
              </a:ext>
            </a:extLst>
          </p:cNvPr>
          <p:cNvSpPr>
            <a:spLocks noGrp="1"/>
          </p:cNvSpPr>
          <p:nvPr>
            <p:ph type="title"/>
          </p:nvPr>
        </p:nvSpPr>
        <p:spPr/>
        <p:txBody>
          <a:bodyPr/>
          <a:lstStyle/>
          <a:p>
            <a:r>
              <a:rPr lang="fr-FR" dirty="0"/>
              <a:t>Jean Metzinger</a:t>
            </a:r>
            <a:br>
              <a:rPr lang="fr-FR" dirty="0"/>
            </a:br>
            <a:r>
              <a:rPr lang="fr-FR" i="1" dirty="0"/>
              <a:t>Danseuse (</a:t>
            </a:r>
            <a:r>
              <a:rPr lang="fr-FR" i="1" dirty="0" err="1"/>
              <a:t>Dancer</a:t>
            </a:r>
            <a:r>
              <a:rPr lang="fr-FR" i="1" dirty="0"/>
              <a:t>) au café </a:t>
            </a:r>
            <a:r>
              <a:rPr lang="fr-FR" dirty="0"/>
              <a:t>(1912)</a:t>
            </a:r>
            <a:endParaRPr lang="en-US" dirty="0"/>
          </a:p>
        </p:txBody>
      </p:sp>
      <p:pic>
        <p:nvPicPr>
          <p:cNvPr id="4" name="Content Placeholder 3">
            <a:extLst>
              <a:ext uri="{FF2B5EF4-FFF2-40B4-BE49-F238E27FC236}">
                <a16:creationId xmlns:a16="http://schemas.microsoft.com/office/drawing/2014/main" id="{5A9D2404-B8C4-4F13-9395-3BAC66DE52BE}"/>
              </a:ext>
            </a:extLst>
          </p:cNvPr>
          <p:cNvPicPr>
            <a:picLocks noGrp="1" noChangeAspect="1"/>
          </p:cNvPicPr>
          <p:nvPr>
            <p:ph idx="1"/>
          </p:nvPr>
        </p:nvPicPr>
        <p:blipFill>
          <a:blip r:embed="rId2"/>
          <a:stretch>
            <a:fillRect/>
          </a:stretch>
        </p:blipFill>
        <p:spPr>
          <a:xfrm>
            <a:off x="4542080" y="2016125"/>
            <a:ext cx="3107840" cy="3950888"/>
          </a:xfrm>
          <a:prstGeom prst="rect">
            <a:avLst/>
          </a:prstGeom>
          <a:ln w="76200">
            <a:solidFill>
              <a:schemeClr val="accent1">
                <a:lumMod val="50000"/>
              </a:schemeClr>
            </a:solidFill>
          </a:ln>
        </p:spPr>
      </p:pic>
    </p:spTree>
    <p:extLst>
      <p:ext uri="{BB962C8B-B14F-4D97-AF65-F5344CB8AC3E}">
        <p14:creationId xmlns:p14="http://schemas.microsoft.com/office/powerpoint/2010/main" val="3029334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4F25-6ADC-4FE5-9521-EEAFAECEA04D}"/>
              </a:ext>
            </a:extLst>
          </p:cNvPr>
          <p:cNvSpPr>
            <a:spLocks noGrp="1"/>
          </p:cNvSpPr>
          <p:nvPr>
            <p:ph type="title"/>
          </p:nvPr>
        </p:nvSpPr>
        <p:spPr/>
        <p:txBody>
          <a:bodyPr/>
          <a:lstStyle/>
          <a:p>
            <a:r>
              <a:rPr lang="en-US" dirty="0"/>
              <a:t>Minimalism &amp; Abstraction</a:t>
            </a:r>
          </a:p>
        </p:txBody>
      </p:sp>
      <p:sp>
        <p:nvSpPr>
          <p:cNvPr id="3" name="Content Placeholder 2">
            <a:extLst>
              <a:ext uri="{FF2B5EF4-FFF2-40B4-BE49-F238E27FC236}">
                <a16:creationId xmlns:a16="http://schemas.microsoft.com/office/drawing/2014/main" id="{15E10E9E-838A-4858-BFA0-5A01A4C8365B}"/>
              </a:ext>
            </a:extLst>
          </p:cNvPr>
          <p:cNvSpPr>
            <a:spLocks noGrp="1"/>
          </p:cNvSpPr>
          <p:nvPr>
            <p:ph sz="half" idx="1"/>
          </p:nvPr>
        </p:nvSpPr>
        <p:spPr>
          <a:xfrm>
            <a:off x="1136073" y="2010878"/>
            <a:ext cx="4799912" cy="4131304"/>
          </a:xfrm>
        </p:spPr>
        <p:txBody>
          <a:bodyPr>
            <a:normAutofit/>
          </a:bodyPr>
          <a:lstStyle/>
          <a:p>
            <a:r>
              <a:rPr lang="en-US" sz="2400" b="1" dirty="0">
                <a:solidFill>
                  <a:srgbClr val="FFFF00"/>
                </a:solidFill>
              </a:rPr>
              <a:t>Kazimir Malevich </a:t>
            </a:r>
            <a:r>
              <a:rPr lang="en-US" sz="2400" dirty="0"/>
              <a:t>painted his first </a:t>
            </a:r>
            <a:r>
              <a:rPr lang="en-US" sz="2400" i="1" dirty="0"/>
              <a:t>Black Square</a:t>
            </a:r>
            <a:r>
              <a:rPr lang="en-US" sz="2400" dirty="0"/>
              <a:t> in 1915. </a:t>
            </a:r>
          </a:p>
          <a:p>
            <a:r>
              <a:rPr lang="en-US" sz="2400" dirty="0"/>
              <a:t>It is one of the </a:t>
            </a:r>
            <a:r>
              <a:rPr lang="en-US" sz="2400" b="1" dirty="0">
                <a:solidFill>
                  <a:srgbClr val="FFFF00"/>
                </a:solidFill>
              </a:rPr>
              <a:t>seminal works of modern art</a:t>
            </a:r>
            <a:r>
              <a:rPr lang="en-US" sz="2400" dirty="0"/>
              <a:t> (and of Western art generally) marking as it does the </a:t>
            </a:r>
            <a:r>
              <a:rPr lang="en-US" sz="2400" b="1" dirty="0">
                <a:solidFill>
                  <a:srgbClr val="FFFF00"/>
                </a:solidFill>
              </a:rPr>
              <a:t>break between representational painting and abstract painting</a:t>
            </a:r>
            <a:r>
              <a:rPr lang="en-US" sz="2400" dirty="0"/>
              <a:t>. </a:t>
            </a:r>
          </a:p>
        </p:txBody>
      </p:sp>
      <p:pic>
        <p:nvPicPr>
          <p:cNvPr id="5" name="Content Placeholder 3">
            <a:extLst>
              <a:ext uri="{FF2B5EF4-FFF2-40B4-BE49-F238E27FC236}">
                <a16:creationId xmlns:a16="http://schemas.microsoft.com/office/drawing/2014/main" id="{86A0889D-5C34-45BC-8AC5-D6000DB4B0EC}"/>
              </a:ext>
            </a:extLst>
          </p:cNvPr>
          <p:cNvPicPr>
            <a:picLocks noGrp="1" noChangeAspect="1"/>
          </p:cNvPicPr>
          <p:nvPr>
            <p:ph sz="half" idx="2"/>
          </p:nvPr>
        </p:nvPicPr>
        <p:blipFill>
          <a:blip r:embed="rId2"/>
          <a:stretch>
            <a:fillRect/>
          </a:stretch>
        </p:blipFill>
        <p:spPr>
          <a:xfrm>
            <a:off x="6775438" y="2017713"/>
            <a:ext cx="3446486" cy="3441700"/>
          </a:xfrm>
          <a:prstGeom prst="rect">
            <a:avLst/>
          </a:prstGeom>
        </p:spPr>
      </p:pic>
    </p:spTree>
    <p:extLst>
      <p:ext uri="{BB962C8B-B14F-4D97-AF65-F5344CB8AC3E}">
        <p14:creationId xmlns:p14="http://schemas.microsoft.com/office/powerpoint/2010/main" val="1174329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D5B1-809C-471A-8717-7BB08C3F72B7}"/>
              </a:ext>
            </a:extLst>
          </p:cNvPr>
          <p:cNvSpPr>
            <a:spLocks noGrp="1"/>
          </p:cNvSpPr>
          <p:nvPr>
            <p:ph type="title"/>
          </p:nvPr>
        </p:nvSpPr>
        <p:spPr/>
        <p:txBody>
          <a:bodyPr>
            <a:normAutofit/>
          </a:bodyPr>
          <a:lstStyle/>
          <a:p>
            <a:r>
              <a:rPr lang="en-US" sz="3600" dirty="0"/>
              <a:t>Piet Mondrian, </a:t>
            </a:r>
            <a:r>
              <a:rPr lang="en-US" sz="3600" i="1" dirty="0"/>
              <a:t>Lozenge Composition</a:t>
            </a:r>
          </a:p>
        </p:txBody>
      </p:sp>
      <p:pic>
        <p:nvPicPr>
          <p:cNvPr id="2050" name="Picture 2" descr="http://arthistoryteachingresources.org/wp-content/uploads/2015/01/lozenge-composition-with-red-gray-blue-yellow-and-black-1925.jpgBlog.jpg">
            <a:extLst>
              <a:ext uri="{FF2B5EF4-FFF2-40B4-BE49-F238E27FC236}">
                <a16:creationId xmlns:a16="http://schemas.microsoft.com/office/drawing/2014/main" id="{E497E21F-3E1E-4958-86BA-4922CE4271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71975" y="2016125"/>
            <a:ext cx="3449638"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9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92CB-5035-43AD-86A8-6D58A689A738}"/>
              </a:ext>
            </a:extLst>
          </p:cNvPr>
          <p:cNvSpPr>
            <a:spLocks noGrp="1"/>
          </p:cNvSpPr>
          <p:nvPr>
            <p:ph type="title"/>
          </p:nvPr>
        </p:nvSpPr>
        <p:spPr/>
        <p:txBody>
          <a:bodyPr>
            <a:noAutofit/>
          </a:bodyPr>
          <a:lstStyle/>
          <a:p>
            <a:r>
              <a:rPr lang="en-US" sz="3600" dirty="0"/>
              <a:t>László Moholy-Nagy, </a:t>
            </a:r>
            <a:r>
              <a:rPr lang="en-US" sz="3600" i="1" dirty="0"/>
              <a:t>K VII</a:t>
            </a:r>
          </a:p>
        </p:txBody>
      </p:sp>
      <p:pic>
        <p:nvPicPr>
          <p:cNvPr id="4" name="Content Placeholder 3">
            <a:extLst>
              <a:ext uri="{FF2B5EF4-FFF2-40B4-BE49-F238E27FC236}">
                <a16:creationId xmlns:a16="http://schemas.microsoft.com/office/drawing/2014/main" id="{32703A22-B003-44C3-884C-684E2383DA30}"/>
              </a:ext>
            </a:extLst>
          </p:cNvPr>
          <p:cNvPicPr>
            <a:picLocks noGrp="1" noChangeAspect="1"/>
          </p:cNvPicPr>
          <p:nvPr>
            <p:ph idx="1"/>
          </p:nvPr>
        </p:nvPicPr>
        <p:blipFill>
          <a:blip r:embed="rId2"/>
          <a:stretch>
            <a:fillRect/>
          </a:stretch>
        </p:blipFill>
        <p:spPr>
          <a:xfrm>
            <a:off x="4059386" y="2016125"/>
            <a:ext cx="4074815" cy="3449638"/>
          </a:xfrm>
          <a:prstGeom prst="rect">
            <a:avLst/>
          </a:prstGeom>
        </p:spPr>
      </p:pic>
    </p:spTree>
    <p:extLst>
      <p:ext uri="{BB962C8B-B14F-4D97-AF65-F5344CB8AC3E}">
        <p14:creationId xmlns:p14="http://schemas.microsoft.com/office/powerpoint/2010/main" val="1048147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E853-8D08-4AEF-9676-B910F4958F6E}"/>
              </a:ext>
            </a:extLst>
          </p:cNvPr>
          <p:cNvSpPr>
            <a:spLocks noGrp="1"/>
          </p:cNvSpPr>
          <p:nvPr>
            <p:ph type="title"/>
          </p:nvPr>
        </p:nvSpPr>
        <p:spPr/>
        <p:txBody>
          <a:bodyPr>
            <a:noAutofit/>
          </a:bodyPr>
          <a:lstStyle/>
          <a:p>
            <a:r>
              <a:rPr lang="en-US" sz="3600" dirty="0"/>
              <a:t>Bart van der </a:t>
            </a:r>
            <a:r>
              <a:rPr lang="en-US" sz="3600" dirty="0" err="1"/>
              <a:t>Leck</a:t>
            </a:r>
            <a:r>
              <a:rPr lang="en-US" sz="3600" dirty="0"/>
              <a:t>, </a:t>
            </a:r>
            <a:r>
              <a:rPr lang="en-US" sz="3600" i="1" dirty="0"/>
              <a:t>Composition</a:t>
            </a:r>
            <a:endParaRPr lang="en-US" sz="3600" dirty="0"/>
          </a:p>
        </p:txBody>
      </p:sp>
      <p:pic>
        <p:nvPicPr>
          <p:cNvPr id="4" name="Content Placeholder 3">
            <a:extLst>
              <a:ext uri="{FF2B5EF4-FFF2-40B4-BE49-F238E27FC236}">
                <a16:creationId xmlns:a16="http://schemas.microsoft.com/office/drawing/2014/main" id="{863CB7B1-2AD6-4E40-9A2C-E424108E0416}"/>
              </a:ext>
            </a:extLst>
          </p:cNvPr>
          <p:cNvPicPr>
            <a:picLocks noGrp="1" noChangeAspect="1"/>
          </p:cNvPicPr>
          <p:nvPr>
            <p:ph idx="1"/>
          </p:nvPr>
        </p:nvPicPr>
        <p:blipFill>
          <a:blip r:embed="rId2"/>
          <a:stretch>
            <a:fillRect/>
          </a:stretch>
        </p:blipFill>
        <p:spPr>
          <a:xfrm>
            <a:off x="4723452" y="2016125"/>
            <a:ext cx="2746684" cy="3449638"/>
          </a:xfrm>
          <a:prstGeom prst="rect">
            <a:avLst/>
          </a:prstGeom>
        </p:spPr>
      </p:pic>
    </p:spTree>
    <p:extLst>
      <p:ext uri="{BB962C8B-B14F-4D97-AF65-F5344CB8AC3E}">
        <p14:creationId xmlns:p14="http://schemas.microsoft.com/office/powerpoint/2010/main" val="3226155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5E24-61B5-4031-A59B-458B6B4507E6}"/>
              </a:ext>
            </a:extLst>
          </p:cNvPr>
          <p:cNvSpPr>
            <a:spLocks noGrp="1"/>
          </p:cNvSpPr>
          <p:nvPr>
            <p:ph type="title"/>
          </p:nvPr>
        </p:nvSpPr>
        <p:spPr/>
        <p:txBody>
          <a:bodyPr/>
          <a:lstStyle/>
          <a:p>
            <a:r>
              <a:rPr lang="en-US" dirty="0"/>
              <a:t>Dada</a:t>
            </a:r>
          </a:p>
        </p:txBody>
      </p:sp>
      <p:sp>
        <p:nvSpPr>
          <p:cNvPr id="3" name="Content Placeholder 2">
            <a:extLst>
              <a:ext uri="{FF2B5EF4-FFF2-40B4-BE49-F238E27FC236}">
                <a16:creationId xmlns:a16="http://schemas.microsoft.com/office/drawing/2014/main" id="{699C4311-FB97-439D-A325-EAC7817268C4}"/>
              </a:ext>
            </a:extLst>
          </p:cNvPr>
          <p:cNvSpPr>
            <a:spLocks noGrp="1"/>
          </p:cNvSpPr>
          <p:nvPr>
            <p:ph idx="1"/>
          </p:nvPr>
        </p:nvSpPr>
        <p:spPr/>
        <p:txBody>
          <a:bodyPr>
            <a:normAutofit/>
          </a:bodyPr>
          <a:lstStyle/>
          <a:p>
            <a:r>
              <a:rPr lang="en-US" sz="2800" dirty="0"/>
              <a:t>Often </a:t>
            </a:r>
            <a:r>
              <a:rPr lang="en-US" sz="2800" dirty="0">
                <a:solidFill>
                  <a:srgbClr val="FFFF00"/>
                </a:solidFill>
              </a:rPr>
              <a:t>satirical, ironic, absurd, abstract, &amp; nonsensical</a:t>
            </a:r>
          </a:p>
          <a:p>
            <a:r>
              <a:rPr lang="en-US" sz="2800" dirty="0"/>
              <a:t>A radical </a:t>
            </a:r>
            <a:r>
              <a:rPr lang="en-US" sz="2800" dirty="0">
                <a:solidFill>
                  <a:srgbClr val="FFFF00"/>
                </a:solidFill>
              </a:rPr>
              <a:t>anti-war, anti-tradition, anti-bourgeois </a:t>
            </a:r>
            <a:r>
              <a:rPr lang="en-US" sz="2800" dirty="0"/>
              <a:t>movement in response to the horrors of WWI.</a:t>
            </a:r>
          </a:p>
          <a:p>
            <a:r>
              <a:rPr lang="en-US" sz="2800" dirty="0"/>
              <a:t>Aimed to dest</a:t>
            </a:r>
            <a:r>
              <a:rPr lang="en-US" sz="2800" dirty="0">
                <a:solidFill>
                  <a:srgbClr val="FFFF00"/>
                </a:solidFill>
              </a:rPr>
              <a:t>roy traditional values in art &amp; create a new art</a:t>
            </a:r>
            <a:r>
              <a:rPr lang="en-US" sz="2800" dirty="0"/>
              <a:t> that could reflect the modern world</a:t>
            </a:r>
          </a:p>
        </p:txBody>
      </p:sp>
    </p:spTree>
    <p:extLst>
      <p:ext uri="{BB962C8B-B14F-4D97-AF65-F5344CB8AC3E}">
        <p14:creationId xmlns:p14="http://schemas.microsoft.com/office/powerpoint/2010/main" val="1298227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9D3B-02A4-466A-A13A-E6E71E7F1352}"/>
              </a:ext>
            </a:extLst>
          </p:cNvPr>
          <p:cNvSpPr>
            <a:spLocks noGrp="1"/>
          </p:cNvSpPr>
          <p:nvPr>
            <p:ph type="title"/>
          </p:nvPr>
        </p:nvSpPr>
        <p:spPr/>
        <p:txBody>
          <a:bodyPr/>
          <a:lstStyle/>
          <a:p>
            <a:r>
              <a:rPr lang="en-US" dirty="0"/>
              <a:t>Raoul Hausmann, </a:t>
            </a:r>
            <a:br>
              <a:rPr lang="en-US" dirty="0"/>
            </a:br>
            <a:r>
              <a:rPr lang="en-US" i="1" dirty="0"/>
              <a:t>The Art Critic + Mr. Expert</a:t>
            </a:r>
          </a:p>
        </p:txBody>
      </p:sp>
      <p:pic>
        <p:nvPicPr>
          <p:cNvPr id="4" name="Content Placeholder 3">
            <a:extLst>
              <a:ext uri="{FF2B5EF4-FFF2-40B4-BE49-F238E27FC236}">
                <a16:creationId xmlns:a16="http://schemas.microsoft.com/office/drawing/2014/main" id="{B2A7E4B3-30E5-4E37-839F-D7816E9C19BA}"/>
              </a:ext>
            </a:extLst>
          </p:cNvPr>
          <p:cNvPicPr>
            <a:picLocks noGrp="1" noChangeAspect="1"/>
          </p:cNvPicPr>
          <p:nvPr>
            <p:ph idx="1"/>
          </p:nvPr>
        </p:nvPicPr>
        <p:blipFill>
          <a:blip r:embed="rId2"/>
          <a:stretch>
            <a:fillRect/>
          </a:stretch>
        </p:blipFill>
        <p:spPr>
          <a:xfrm>
            <a:off x="2466748" y="2167956"/>
            <a:ext cx="2782618" cy="3449638"/>
          </a:xfrm>
          <a:prstGeom prst="rect">
            <a:avLst/>
          </a:prstGeom>
          <a:ln w="76200">
            <a:solidFill>
              <a:schemeClr val="tx1"/>
            </a:solidFill>
          </a:ln>
        </p:spPr>
      </p:pic>
      <p:pic>
        <p:nvPicPr>
          <p:cNvPr id="4098" name="Picture 2" descr="Mr Expert">
            <a:extLst>
              <a:ext uri="{FF2B5EF4-FFF2-40B4-BE49-F238E27FC236}">
                <a16:creationId xmlns:a16="http://schemas.microsoft.com/office/drawing/2014/main" id="{7A0E6DE4-CD15-4A9D-BB0B-CDDEDC624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636" y="2016125"/>
            <a:ext cx="2601912" cy="375330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86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B9F5-CA53-4230-AFAB-C4E647ABF9E7}"/>
              </a:ext>
            </a:extLst>
          </p:cNvPr>
          <p:cNvSpPr>
            <a:spLocks noGrp="1"/>
          </p:cNvSpPr>
          <p:nvPr>
            <p:ph type="title"/>
          </p:nvPr>
        </p:nvSpPr>
        <p:spPr/>
        <p:txBody>
          <a:bodyPr/>
          <a:lstStyle/>
          <a:p>
            <a:r>
              <a:rPr lang="en-US" dirty="0"/>
              <a:t>New Subjects</a:t>
            </a:r>
          </a:p>
        </p:txBody>
      </p:sp>
      <p:sp>
        <p:nvSpPr>
          <p:cNvPr id="3" name="Content Placeholder 2">
            <a:extLst>
              <a:ext uri="{FF2B5EF4-FFF2-40B4-BE49-F238E27FC236}">
                <a16:creationId xmlns:a16="http://schemas.microsoft.com/office/drawing/2014/main" id="{13B2FF9B-A514-406A-AB55-34D694C4DF99}"/>
              </a:ext>
            </a:extLst>
          </p:cNvPr>
          <p:cNvSpPr>
            <a:spLocks noGrp="1"/>
          </p:cNvSpPr>
          <p:nvPr>
            <p:ph idx="1"/>
          </p:nvPr>
        </p:nvSpPr>
        <p:spPr/>
        <p:txBody>
          <a:bodyPr>
            <a:noAutofit/>
          </a:bodyPr>
          <a:lstStyle/>
          <a:p>
            <a:r>
              <a:rPr lang="en-US" sz="2400" b="1" dirty="0">
                <a:solidFill>
                  <a:srgbClr val="FFFF00"/>
                </a:solidFill>
              </a:rPr>
              <a:t>1870s</a:t>
            </a:r>
            <a:r>
              <a:rPr lang="en-US" sz="2400" dirty="0"/>
              <a:t>: Some painters challenged convention in the by rejecting the grand historical, natural, and mythological subjects that had dominated art for centuries. </a:t>
            </a:r>
          </a:p>
          <a:p>
            <a:r>
              <a:rPr lang="en-US" sz="2400" dirty="0"/>
              <a:t>Instead, they painted </a:t>
            </a:r>
            <a:r>
              <a:rPr lang="en-US" sz="2400" b="1" u="sng" dirty="0">
                <a:solidFill>
                  <a:srgbClr val="FFFF00"/>
                </a:solidFill>
              </a:rPr>
              <a:t>scenes of daily life, and they made them LARGE.</a:t>
            </a:r>
            <a:endParaRPr lang="en-US" sz="2400" dirty="0"/>
          </a:p>
          <a:p>
            <a:r>
              <a:rPr lang="en-US" sz="2400" dirty="0"/>
              <a:t>Large sizes were previously reserved for historical paintings or Greek/Roman mythical subjects, so these painters shocked the art world.</a:t>
            </a:r>
          </a:p>
        </p:txBody>
      </p:sp>
    </p:spTree>
    <p:extLst>
      <p:ext uri="{BB962C8B-B14F-4D97-AF65-F5344CB8AC3E}">
        <p14:creationId xmlns:p14="http://schemas.microsoft.com/office/powerpoint/2010/main" val="2602968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35DE-19B4-4411-AA7C-9842DAB7F16B}"/>
              </a:ext>
            </a:extLst>
          </p:cNvPr>
          <p:cNvSpPr>
            <a:spLocks noGrp="1"/>
          </p:cNvSpPr>
          <p:nvPr>
            <p:ph type="title"/>
          </p:nvPr>
        </p:nvSpPr>
        <p:spPr/>
        <p:txBody>
          <a:bodyPr/>
          <a:lstStyle/>
          <a:p>
            <a:r>
              <a:rPr lang="en-US" dirty="0"/>
              <a:t>Surrealism</a:t>
            </a:r>
          </a:p>
        </p:txBody>
      </p:sp>
      <p:sp>
        <p:nvSpPr>
          <p:cNvPr id="3" name="Content Placeholder 2">
            <a:extLst>
              <a:ext uri="{FF2B5EF4-FFF2-40B4-BE49-F238E27FC236}">
                <a16:creationId xmlns:a16="http://schemas.microsoft.com/office/drawing/2014/main" id="{2CFDC4C7-7B76-496B-B7B6-C99ACFF19BA7}"/>
              </a:ext>
            </a:extLst>
          </p:cNvPr>
          <p:cNvSpPr>
            <a:spLocks noGrp="1"/>
          </p:cNvSpPr>
          <p:nvPr>
            <p:ph idx="1"/>
          </p:nvPr>
        </p:nvSpPr>
        <p:spPr/>
        <p:txBody>
          <a:bodyPr>
            <a:normAutofit fontScale="77500" lnSpcReduction="20000"/>
          </a:bodyPr>
          <a:lstStyle/>
          <a:p>
            <a:r>
              <a:rPr lang="en-US" sz="3600" dirty="0"/>
              <a:t>1920s movement associated with </a:t>
            </a:r>
            <a:r>
              <a:rPr lang="en-US" sz="3600" dirty="0">
                <a:solidFill>
                  <a:srgbClr val="FFFF00"/>
                </a:solidFill>
              </a:rPr>
              <a:t>the unconscious &amp; the irrational.</a:t>
            </a:r>
          </a:p>
          <a:p>
            <a:r>
              <a:rPr lang="en-US" sz="3600" dirty="0"/>
              <a:t>Their art was often </a:t>
            </a:r>
            <a:r>
              <a:rPr lang="en-US" sz="3600" dirty="0">
                <a:solidFill>
                  <a:srgbClr val="FFFF00"/>
                </a:solidFill>
              </a:rPr>
              <a:t>dreamlike and sometimes bizarre.</a:t>
            </a:r>
          </a:p>
          <a:p>
            <a:r>
              <a:rPr lang="en-US" sz="3600" dirty="0"/>
              <a:t>They attempted to illustrate the mind’s deepest, subconscious thoughts and ideas; their goal was to explore the unconscious mind.</a:t>
            </a:r>
          </a:p>
        </p:txBody>
      </p:sp>
    </p:spTree>
    <p:extLst>
      <p:ext uri="{BB962C8B-B14F-4D97-AF65-F5344CB8AC3E}">
        <p14:creationId xmlns:p14="http://schemas.microsoft.com/office/powerpoint/2010/main" val="4147763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556D-4114-4A64-9F7A-78A11A32373D}"/>
              </a:ext>
            </a:extLst>
          </p:cNvPr>
          <p:cNvSpPr>
            <a:spLocks noGrp="1"/>
          </p:cNvSpPr>
          <p:nvPr>
            <p:ph type="title"/>
          </p:nvPr>
        </p:nvSpPr>
        <p:spPr/>
        <p:txBody>
          <a:bodyPr/>
          <a:lstStyle/>
          <a:p>
            <a:r>
              <a:rPr lang="en-US" dirty="0"/>
              <a:t>André Masson, Pedestal Table in the Studio 1922</a:t>
            </a:r>
          </a:p>
        </p:txBody>
      </p:sp>
      <p:pic>
        <p:nvPicPr>
          <p:cNvPr id="4" name="Content Placeholder 3">
            <a:extLst>
              <a:ext uri="{FF2B5EF4-FFF2-40B4-BE49-F238E27FC236}">
                <a16:creationId xmlns:a16="http://schemas.microsoft.com/office/drawing/2014/main" id="{D40B76DC-1342-4182-8BE0-D6F772AA6F3D}"/>
              </a:ext>
            </a:extLst>
          </p:cNvPr>
          <p:cNvPicPr>
            <a:picLocks noGrp="1" noChangeAspect="1"/>
          </p:cNvPicPr>
          <p:nvPr>
            <p:ph idx="1"/>
          </p:nvPr>
        </p:nvPicPr>
        <p:blipFill>
          <a:blip r:embed="rId2"/>
          <a:stretch>
            <a:fillRect/>
          </a:stretch>
        </p:blipFill>
        <p:spPr>
          <a:xfrm>
            <a:off x="3269348" y="1853754"/>
            <a:ext cx="5653304" cy="4659693"/>
          </a:xfrm>
          <a:prstGeom prst="rect">
            <a:avLst/>
          </a:prstGeom>
        </p:spPr>
      </p:pic>
    </p:spTree>
    <p:extLst>
      <p:ext uri="{BB962C8B-B14F-4D97-AF65-F5344CB8AC3E}">
        <p14:creationId xmlns:p14="http://schemas.microsoft.com/office/powerpoint/2010/main" val="1580990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96BF-F152-4576-8D30-34D5FF699805}"/>
              </a:ext>
            </a:extLst>
          </p:cNvPr>
          <p:cNvSpPr>
            <a:spLocks noGrp="1"/>
          </p:cNvSpPr>
          <p:nvPr>
            <p:ph type="title"/>
          </p:nvPr>
        </p:nvSpPr>
        <p:spPr/>
        <p:txBody>
          <a:bodyPr/>
          <a:lstStyle/>
          <a:p>
            <a:r>
              <a:rPr lang="de-DE" dirty="0"/>
              <a:t>Dorothea Tanning – </a:t>
            </a:r>
            <a:r>
              <a:rPr lang="de-DE" i="1" dirty="0"/>
              <a:t>Eine Kleine Nachtmusik</a:t>
            </a:r>
            <a:r>
              <a:rPr lang="de-DE" dirty="0"/>
              <a:t> (1943)</a:t>
            </a:r>
            <a:endParaRPr lang="en-US" dirty="0"/>
          </a:p>
        </p:txBody>
      </p:sp>
      <p:pic>
        <p:nvPicPr>
          <p:cNvPr id="7170" name="Picture 2" descr="Dorothea Tanning - Eine Kleine Nachtmusik (1943)  ">
            <a:extLst>
              <a:ext uri="{FF2B5EF4-FFF2-40B4-BE49-F238E27FC236}">
                <a16:creationId xmlns:a16="http://schemas.microsoft.com/office/drawing/2014/main" id="{AC45908A-0F13-4C3F-B30F-721E1AECFD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0788" y="2016125"/>
            <a:ext cx="5332012"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057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90E9-8EDE-441C-8B35-1AFAC356293C}"/>
              </a:ext>
            </a:extLst>
          </p:cNvPr>
          <p:cNvSpPr>
            <a:spLocks noGrp="1"/>
          </p:cNvSpPr>
          <p:nvPr>
            <p:ph type="title"/>
          </p:nvPr>
        </p:nvSpPr>
        <p:spPr/>
        <p:txBody>
          <a:bodyPr/>
          <a:lstStyle/>
          <a:p>
            <a:r>
              <a:rPr lang="en-US" dirty="0"/>
              <a:t>Salvador Dalí, Metamorphosis of Narcissus</a:t>
            </a:r>
          </a:p>
        </p:txBody>
      </p:sp>
      <p:pic>
        <p:nvPicPr>
          <p:cNvPr id="10242" name="Picture 2" descr="Salvador Dalí, ‘Metamorphosis of Narcissus’ 1937">
            <a:extLst>
              <a:ext uri="{FF2B5EF4-FFF2-40B4-BE49-F238E27FC236}">
                <a16:creationId xmlns:a16="http://schemas.microsoft.com/office/drawing/2014/main" id="{0502EC28-5658-4B50-94F7-0F2C693CC8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8441" y="2016124"/>
            <a:ext cx="7015118" cy="460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97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3B72-1BA4-437E-AE49-193B22FF4616}"/>
              </a:ext>
            </a:extLst>
          </p:cNvPr>
          <p:cNvSpPr>
            <a:spLocks noGrp="1"/>
          </p:cNvSpPr>
          <p:nvPr>
            <p:ph type="title"/>
          </p:nvPr>
        </p:nvSpPr>
        <p:spPr/>
        <p:txBody>
          <a:bodyPr/>
          <a:lstStyle/>
          <a:p>
            <a:r>
              <a:rPr lang="en-US" dirty="0"/>
              <a:t>Salvador Dali, </a:t>
            </a:r>
            <a:r>
              <a:rPr lang="en-US" i="1" dirty="0"/>
              <a:t>The Persistence of Memory</a:t>
            </a:r>
            <a:r>
              <a:rPr lang="en-US" dirty="0"/>
              <a:t>, 1931</a:t>
            </a:r>
          </a:p>
        </p:txBody>
      </p:sp>
      <p:pic>
        <p:nvPicPr>
          <p:cNvPr id="8194" name="Picture 2" descr="The Persistence of Memory, 1931 - Salvador Dali - WikiArt.org">
            <a:extLst>
              <a:ext uri="{FF2B5EF4-FFF2-40B4-BE49-F238E27FC236}">
                <a16:creationId xmlns:a16="http://schemas.microsoft.com/office/drawing/2014/main" id="{DD2E4CA1-3750-42B3-953D-C5CC239029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27295" y="2016125"/>
            <a:ext cx="4538997"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983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9C0E2-64C5-4C67-B201-5CBB880395AB}"/>
              </a:ext>
            </a:extLst>
          </p:cNvPr>
          <p:cNvSpPr>
            <a:spLocks noGrp="1"/>
          </p:cNvSpPr>
          <p:nvPr>
            <p:ph type="title"/>
          </p:nvPr>
        </p:nvSpPr>
        <p:spPr/>
        <p:txBody>
          <a:bodyPr/>
          <a:lstStyle/>
          <a:p>
            <a:r>
              <a:rPr lang="en-US" dirty="0"/>
              <a:t>René Magritte, </a:t>
            </a:r>
            <a:r>
              <a:rPr lang="en-US" i="1" dirty="0"/>
              <a:t>Golconda</a:t>
            </a:r>
            <a:r>
              <a:rPr lang="en-US" dirty="0"/>
              <a:t>, 1953</a:t>
            </a:r>
          </a:p>
        </p:txBody>
      </p:sp>
      <p:pic>
        <p:nvPicPr>
          <p:cNvPr id="5122" name="Picture 2" descr="https://blog.artsper.com/wp-content/uploads/2021/07/golconda-min-644x455.jpeg">
            <a:extLst>
              <a:ext uri="{FF2B5EF4-FFF2-40B4-BE49-F238E27FC236}">
                <a16:creationId xmlns:a16="http://schemas.microsoft.com/office/drawing/2014/main" id="{5E0E0A56-895C-4A3F-9FF5-220476D3C6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5512" y="2016125"/>
            <a:ext cx="4882564"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394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0146-0DF7-406E-8282-4D64D5100797}"/>
              </a:ext>
            </a:extLst>
          </p:cNvPr>
          <p:cNvSpPr>
            <a:spLocks noGrp="1"/>
          </p:cNvSpPr>
          <p:nvPr>
            <p:ph type="title"/>
          </p:nvPr>
        </p:nvSpPr>
        <p:spPr/>
        <p:txBody>
          <a:bodyPr/>
          <a:lstStyle/>
          <a:p>
            <a:r>
              <a:rPr lang="en-US" b="1" dirty="0"/>
              <a:t>Joan Miro, </a:t>
            </a:r>
            <a:r>
              <a:rPr lang="en-US" b="1" i="1" dirty="0"/>
              <a:t>Harlequin’s carnival</a:t>
            </a:r>
            <a:r>
              <a:rPr lang="en-US" b="1" dirty="0"/>
              <a:t>, 1924</a:t>
            </a:r>
            <a:endParaRPr lang="en-US" dirty="0"/>
          </a:p>
        </p:txBody>
      </p:sp>
      <p:pic>
        <p:nvPicPr>
          <p:cNvPr id="6146" name="Picture 2" descr="Joan Miro, Harlequin’s carnival, 1924">
            <a:extLst>
              <a:ext uri="{FF2B5EF4-FFF2-40B4-BE49-F238E27FC236}">
                <a16:creationId xmlns:a16="http://schemas.microsoft.com/office/drawing/2014/main" id="{E3DFCB5F-AB1B-48ED-99E7-47A9CDCBCC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1577" y="2016125"/>
            <a:ext cx="4990434"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216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FD40-6EAE-49E5-8954-2B4CB0E71A2C}"/>
              </a:ext>
            </a:extLst>
          </p:cNvPr>
          <p:cNvSpPr>
            <a:spLocks noGrp="1"/>
          </p:cNvSpPr>
          <p:nvPr>
            <p:ph type="title"/>
          </p:nvPr>
        </p:nvSpPr>
        <p:spPr/>
        <p:txBody>
          <a:bodyPr/>
          <a:lstStyle/>
          <a:p>
            <a:r>
              <a:rPr lang="en-US" dirty="0"/>
              <a:t>ABSTRACT EXPRESSIONISM</a:t>
            </a:r>
          </a:p>
        </p:txBody>
      </p:sp>
      <p:sp>
        <p:nvSpPr>
          <p:cNvPr id="3" name="Content Placeholder 2">
            <a:extLst>
              <a:ext uri="{FF2B5EF4-FFF2-40B4-BE49-F238E27FC236}">
                <a16:creationId xmlns:a16="http://schemas.microsoft.com/office/drawing/2014/main" id="{ABCDC938-6170-4DF2-B896-16AA90B28C5F}"/>
              </a:ext>
            </a:extLst>
          </p:cNvPr>
          <p:cNvSpPr>
            <a:spLocks noGrp="1"/>
          </p:cNvSpPr>
          <p:nvPr>
            <p:ph idx="1"/>
          </p:nvPr>
        </p:nvSpPr>
        <p:spPr/>
        <p:txBody>
          <a:bodyPr>
            <a:normAutofit lnSpcReduction="10000"/>
          </a:bodyPr>
          <a:lstStyle/>
          <a:p>
            <a:r>
              <a:rPr lang="en-US" sz="2400" dirty="0"/>
              <a:t>In the 1940s and 1950s American painters such as Jackson Pollock, Mark Rothko and Willem de Kooning developed a new approach to painting characterized by </a:t>
            </a:r>
            <a:r>
              <a:rPr lang="en-US" sz="2400" dirty="0">
                <a:solidFill>
                  <a:srgbClr val="FFFF00"/>
                </a:solidFill>
              </a:rPr>
              <a:t>gestural mark-making</a:t>
            </a:r>
            <a:r>
              <a:rPr lang="en-US" sz="2400" dirty="0"/>
              <a:t>, and </a:t>
            </a:r>
            <a:r>
              <a:rPr lang="en-US" sz="2400" dirty="0">
                <a:solidFill>
                  <a:srgbClr val="FFFF00"/>
                </a:solidFill>
              </a:rPr>
              <a:t>the impression of spontaneity</a:t>
            </a:r>
            <a:r>
              <a:rPr lang="en-US" sz="2400" dirty="0"/>
              <a:t>. </a:t>
            </a:r>
          </a:p>
          <a:p>
            <a:r>
              <a:rPr lang="en-US" sz="2400" dirty="0"/>
              <a:t>They were supported by probably the most influential art critic in the twentieth century Clement Greenberg, who </a:t>
            </a:r>
            <a:r>
              <a:rPr lang="en-US" sz="2400" dirty="0" err="1">
                <a:solidFill>
                  <a:srgbClr val="FFFF00"/>
                </a:solidFill>
              </a:rPr>
              <a:t>emphasised</a:t>
            </a:r>
            <a:r>
              <a:rPr lang="en-US" sz="2400" dirty="0">
                <a:solidFill>
                  <a:srgbClr val="FFFF00"/>
                </a:solidFill>
              </a:rPr>
              <a:t> the importance of the formal properties of art – such as </a:t>
            </a:r>
            <a:r>
              <a:rPr lang="en-US" sz="2400" dirty="0" err="1">
                <a:solidFill>
                  <a:srgbClr val="FFFF00"/>
                </a:solidFill>
              </a:rPr>
              <a:t>colour</a:t>
            </a:r>
            <a:r>
              <a:rPr lang="en-US" sz="2400" dirty="0">
                <a:solidFill>
                  <a:srgbClr val="FFFF00"/>
                </a:solidFill>
              </a:rPr>
              <a:t>, line and space – over subject or meaning.</a:t>
            </a:r>
          </a:p>
        </p:txBody>
      </p:sp>
    </p:spTree>
    <p:extLst>
      <p:ext uri="{BB962C8B-B14F-4D97-AF65-F5344CB8AC3E}">
        <p14:creationId xmlns:p14="http://schemas.microsoft.com/office/powerpoint/2010/main" val="1569587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9EC3-FCEA-47B8-AB66-EC949A2C2BD7}"/>
              </a:ext>
            </a:extLst>
          </p:cNvPr>
          <p:cNvSpPr>
            <a:spLocks noGrp="1"/>
          </p:cNvSpPr>
          <p:nvPr>
            <p:ph type="title"/>
          </p:nvPr>
        </p:nvSpPr>
        <p:spPr/>
        <p:txBody>
          <a:bodyPr/>
          <a:lstStyle/>
          <a:p>
            <a:r>
              <a:rPr lang="en-US" dirty="0"/>
              <a:t>Jackson Pollock, Yellow Islands</a:t>
            </a:r>
          </a:p>
        </p:txBody>
      </p:sp>
      <p:pic>
        <p:nvPicPr>
          <p:cNvPr id="11266" name="Picture 2" descr="Jackson Pollock, ‘Yellow Islands’ 1952">
            <a:extLst>
              <a:ext uri="{FF2B5EF4-FFF2-40B4-BE49-F238E27FC236}">
                <a16:creationId xmlns:a16="http://schemas.microsoft.com/office/drawing/2014/main" id="{86531934-4036-4718-BD2A-AF03D78F4E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4933" y="2016125"/>
            <a:ext cx="4603721"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557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5EC2-2342-4111-B6D8-7CFFF0B24965}"/>
              </a:ext>
            </a:extLst>
          </p:cNvPr>
          <p:cNvSpPr>
            <a:spLocks noGrp="1"/>
          </p:cNvSpPr>
          <p:nvPr>
            <p:ph type="title"/>
          </p:nvPr>
        </p:nvSpPr>
        <p:spPr/>
        <p:txBody>
          <a:bodyPr/>
          <a:lstStyle/>
          <a:p>
            <a:r>
              <a:rPr lang="en-US" dirty="0"/>
              <a:t>Jackson Pollock, Blue Poles, 1952</a:t>
            </a:r>
          </a:p>
        </p:txBody>
      </p:sp>
      <p:pic>
        <p:nvPicPr>
          <p:cNvPr id="4" name="Content Placeholder 3">
            <a:extLst>
              <a:ext uri="{FF2B5EF4-FFF2-40B4-BE49-F238E27FC236}">
                <a16:creationId xmlns:a16="http://schemas.microsoft.com/office/drawing/2014/main" id="{F3B8424E-D394-438E-A11B-B414375052CA}"/>
              </a:ext>
            </a:extLst>
          </p:cNvPr>
          <p:cNvPicPr>
            <a:picLocks noGrp="1" noChangeAspect="1"/>
          </p:cNvPicPr>
          <p:nvPr>
            <p:ph idx="1"/>
          </p:nvPr>
        </p:nvPicPr>
        <p:blipFill>
          <a:blip r:embed="rId2"/>
          <a:stretch>
            <a:fillRect/>
          </a:stretch>
        </p:blipFill>
        <p:spPr>
          <a:xfrm>
            <a:off x="2042991" y="1996298"/>
            <a:ext cx="8106017" cy="3442968"/>
          </a:xfrm>
          <a:prstGeom prst="rect">
            <a:avLst/>
          </a:prstGeom>
        </p:spPr>
      </p:pic>
    </p:spTree>
    <p:extLst>
      <p:ext uri="{BB962C8B-B14F-4D97-AF65-F5344CB8AC3E}">
        <p14:creationId xmlns:p14="http://schemas.microsoft.com/office/powerpoint/2010/main" val="121038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1306-B0F1-417B-BC3C-7C7014DEE898}"/>
              </a:ext>
            </a:extLst>
          </p:cNvPr>
          <p:cNvSpPr>
            <a:spLocks noGrp="1"/>
          </p:cNvSpPr>
          <p:nvPr>
            <p:ph type="title"/>
          </p:nvPr>
        </p:nvSpPr>
        <p:spPr>
          <a:xfrm>
            <a:off x="1451579" y="470517"/>
            <a:ext cx="9291215" cy="1383237"/>
          </a:xfrm>
        </p:spPr>
        <p:txBody>
          <a:bodyPr>
            <a:normAutofit/>
          </a:bodyPr>
          <a:lstStyle/>
          <a:p>
            <a:r>
              <a:rPr lang="en-US" dirty="0"/>
              <a:t>Alphonse </a:t>
            </a:r>
            <a:r>
              <a:rPr lang="en-US" dirty="0" err="1"/>
              <a:t>Legros</a:t>
            </a:r>
            <a:br>
              <a:rPr lang="en-US" dirty="0"/>
            </a:br>
            <a:r>
              <a:rPr lang="en-US" i="1" dirty="0"/>
              <a:t>Le </a:t>
            </a:r>
            <a:r>
              <a:rPr lang="en-US" i="1" dirty="0" err="1"/>
              <a:t>Repas</a:t>
            </a:r>
            <a:r>
              <a:rPr lang="en-US" i="1" dirty="0"/>
              <a:t> des </a:t>
            </a:r>
            <a:r>
              <a:rPr lang="en-US" i="1" dirty="0" err="1"/>
              <a:t>Pauvres</a:t>
            </a:r>
            <a:r>
              <a:rPr lang="en-US" i="1" dirty="0"/>
              <a:t> </a:t>
            </a:r>
            <a:r>
              <a:rPr lang="en-US" dirty="0"/>
              <a:t>(1877)</a:t>
            </a:r>
          </a:p>
        </p:txBody>
      </p:sp>
      <p:pic>
        <p:nvPicPr>
          <p:cNvPr id="8" name="Picture 4" descr="Alphonse Legros, ‘Le Repas des Pauvres’ 1877">
            <a:extLst>
              <a:ext uri="{FF2B5EF4-FFF2-40B4-BE49-F238E27FC236}">
                <a16:creationId xmlns:a16="http://schemas.microsoft.com/office/drawing/2014/main" id="{296437B2-FE7D-4FDF-82AA-F8A48D0ACB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59113" y="1764974"/>
            <a:ext cx="5273774" cy="4168449"/>
          </a:xfrm>
          <a:prstGeom prst="rect">
            <a:avLst/>
          </a:prstGeom>
          <a:noFill/>
          <a:ln w="76200">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14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047F-FBC7-456B-98FA-96B0902616B6}"/>
              </a:ext>
            </a:extLst>
          </p:cNvPr>
          <p:cNvSpPr>
            <a:spLocks noGrp="1"/>
          </p:cNvSpPr>
          <p:nvPr>
            <p:ph type="title"/>
          </p:nvPr>
        </p:nvSpPr>
        <p:spPr/>
        <p:txBody>
          <a:bodyPr/>
          <a:lstStyle/>
          <a:p>
            <a:r>
              <a:rPr lang="en-US" dirty="0"/>
              <a:t>Willem de Kooning: </a:t>
            </a:r>
            <a:r>
              <a:rPr lang="en-US" i="1" dirty="0"/>
              <a:t>Composition</a:t>
            </a:r>
            <a:endParaRPr lang="en-US" dirty="0"/>
          </a:p>
        </p:txBody>
      </p:sp>
      <p:pic>
        <p:nvPicPr>
          <p:cNvPr id="9218" name="Picture 2" descr="Willem de Kooning | Composition | The Guggenheim Museums and Foundation">
            <a:extLst>
              <a:ext uri="{FF2B5EF4-FFF2-40B4-BE49-F238E27FC236}">
                <a16:creationId xmlns:a16="http://schemas.microsoft.com/office/drawing/2014/main" id="{30259C52-85A1-4795-97A5-8328A8E5B2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23960" y="2016125"/>
            <a:ext cx="2945667"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927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44B81E5-5F64-435A-8CCD-889A633B48B6}"/>
              </a:ext>
            </a:extLst>
          </p:cNvPr>
          <p:cNvSpPr>
            <a:spLocks noGrp="1"/>
          </p:cNvSpPr>
          <p:nvPr>
            <p:ph type="body" idx="1"/>
          </p:nvPr>
        </p:nvSpPr>
        <p:spPr>
          <a:xfrm>
            <a:off x="2100946" y="504785"/>
            <a:ext cx="4488794" cy="801943"/>
          </a:xfrm>
        </p:spPr>
        <p:txBody>
          <a:bodyPr/>
          <a:lstStyle/>
          <a:p>
            <a:r>
              <a:rPr lang="en-US" dirty="0"/>
              <a:t>Mark Rothko</a:t>
            </a:r>
          </a:p>
        </p:txBody>
      </p:sp>
      <p:sp>
        <p:nvSpPr>
          <p:cNvPr id="6" name="Text Placeholder 5">
            <a:extLst>
              <a:ext uri="{FF2B5EF4-FFF2-40B4-BE49-F238E27FC236}">
                <a16:creationId xmlns:a16="http://schemas.microsoft.com/office/drawing/2014/main" id="{F0C81C1B-7BB6-4CF9-A942-CE4D1B5D2EE9}"/>
              </a:ext>
            </a:extLst>
          </p:cNvPr>
          <p:cNvSpPr>
            <a:spLocks noGrp="1"/>
          </p:cNvSpPr>
          <p:nvPr>
            <p:ph type="body" sz="quarter" idx="3"/>
          </p:nvPr>
        </p:nvSpPr>
        <p:spPr>
          <a:xfrm>
            <a:off x="6909780" y="508239"/>
            <a:ext cx="4488794" cy="802237"/>
          </a:xfrm>
        </p:spPr>
        <p:txBody>
          <a:bodyPr/>
          <a:lstStyle/>
          <a:p>
            <a:r>
              <a:rPr lang="en-US" dirty="0"/>
              <a:t>Willem de Kooning</a:t>
            </a:r>
          </a:p>
        </p:txBody>
      </p:sp>
      <p:pic>
        <p:nvPicPr>
          <p:cNvPr id="8" name="Picture 2" descr="Willem de Kooning | Composition | The Guggenheim Museums and Foundation">
            <a:extLst>
              <a:ext uri="{FF2B5EF4-FFF2-40B4-BE49-F238E27FC236}">
                <a16:creationId xmlns:a16="http://schemas.microsoft.com/office/drawing/2014/main" id="{D4C722FA-66B1-4915-A9BF-5439276E224D}"/>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521665" y="1306728"/>
            <a:ext cx="3977323" cy="465779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Mark Rothko: Paintings on Paper: Greenhalgh, Adam: 9780300266474:  Amazon.com: Books">
            <a:extLst>
              <a:ext uri="{FF2B5EF4-FFF2-40B4-BE49-F238E27FC236}">
                <a16:creationId xmlns:a16="http://schemas.microsoft.com/office/drawing/2014/main" id="{40998F42-FD76-45E5-86C5-87F39305040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333824" y="1306728"/>
            <a:ext cx="3610624" cy="459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13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BB997-9DED-4EBD-B43E-4D722D7827DF}"/>
              </a:ext>
            </a:extLst>
          </p:cNvPr>
          <p:cNvSpPr>
            <a:spLocks noGrp="1"/>
          </p:cNvSpPr>
          <p:nvPr>
            <p:ph type="title"/>
          </p:nvPr>
        </p:nvSpPr>
        <p:spPr/>
        <p:txBody>
          <a:bodyPr/>
          <a:lstStyle/>
          <a:p>
            <a:r>
              <a:rPr lang="en-US" dirty="0"/>
              <a:t>Modern Architecture</a:t>
            </a:r>
          </a:p>
        </p:txBody>
      </p:sp>
      <p:sp>
        <p:nvSpPr>
          <p:cNvPr id="3" name="Content Placeholder 2">
            <a:extLst>
              <a:ext uri="{FF2B5EF4-FFF2-40B4-BE49-F238E27FC236}">
                <a16:creationId xmlns:a16="http://schemas.microsoft.com/office/drawing/2014/main" id="{B095768A-FD77-4228-9C19-44CD04D820C3}"/>
              </a:ext>
            </a:extLst>
          </p:cNvPr>
          <p:cNvSpPr>
            <a:spLocks noGrp="1"/>
          </p:cNvSpPr>
          <p:nvPr>
            <p:ph idx="1"/>
          </p:nvPr>
        </p:nvSpPr>
        <p:spPr/>
        <p:txBody>
          <a:bodyPr/>
          <a:lstStyle/>
          <a:p>
            <a:r>
              <a:rPr lang="en-US" dirty="0"/>
              <a:t>Modern architecture emerged at the end of the 19th century from revolutions in technology, engineering and building materials, and from a desire to break away from historical architectural styles and to invent something that was purely functional and new.</a:t>
            </a:r>
          </a:p>
          <a:p>
            <a:r>
              <a:rPr lang="en-US" dirty="0"/>
              <a:t>The revolution in materials came first, with the use of </a:t>
            </a:r>
            <a:r>
              <a:rPr lang="en-US" dirty="0">
                <a:hlinkClick r:id="rId2" tooltip="Cast iron"/>
              </a:rPr>
              <a:t>cast iron</a:t>
            </a:r>
            <a:r>
              <a:rPr lang="en-US" dirty="0"/>
              <a:t>, </a:t>
            </a:r>
            <a:r>
              <a:rPr lang="en-US" dirty="0">
                <a:hlinkClick r:id="rId3" tooltip="Plate glass"/>
              </a:rPr>
              <a:t>plate glass</a:t>
            </a:r>
            <a:r>
              <a:rPr lang="en-US" dirty="0"/>
              <a:t>, and </a:t>
            </a:r>
            <a:r>
              <a:rPr lang="en-US" dirty="0">
                <a:hlinkClick r:id="rId4" tooltip="Reinforced concrete"/>
              </a:rPr>
              <a:t>reinforced concrete</a:t>
            </a:r>
            <a:r>
              <a:rPr lang="en-US" dirty="0"/>
              <a:t>, to build structures that were stronger, lighter and taller.</a:t>
            </a:r>
          </a:p>
        </p:txBody>
      </p:sp>
    </p:spTree>
    <p:extLst>
      <p:ext uri="{BB962C8B-B14F-4D97-AF65-F5344CB8AC3E}">
        <p14:creationId xmlns:p14="http://schemas.microsoft.com/office/powerpoint/2010/main" val="3291282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0416-EEC6-420E-90B4-F6D881E62160}"/>
              </a:ext>
            </a:extLst>
          </p:cNvPr>
          <p:cNvSpPr>
            <a:spLocks noGrp="1"/>
          </p:cNvSpPr>
          <p:nvPr>
            <p:ph type="title"/>
          </p:nvPr>
        </p:nvSpPr>
        <p:spPr/>
        <p:txBody>
          <a:bodyPr>
            <a:normAutofit fontScale="90000"/>
          </a:bodyPr>
          <a:lstStyle/>
          <a:p>
            <a:r>
              <a:rPr lang="en-US" dirty="0"/>
              <a:t>The Seagram Building (1958), designed by Ludwig </a:t>
            </a:r>
            <a:r>
              <a:rPr lang="en-US" dirty="0" err="1"/>
              <a:t>Mies</a:t>
            </a:r>
            <a:r>
              <a:rPr lang="en-US" dirty="0"/>
              <a:t> van der </a:t>
            </a:r>
            <a:r>
              <a:rPr lang="en-US" dirty="0" err="1"/>
              <a:t>Rohe</a:t>
            </a:r>
            <a:r>
              <a:rPr lang="en-US" dirty="0"/>
              <a:t> and Philip Johnson; in New York City.</a:t>
            </a:r>
          </a:p>
        </p:txBody>
      </p:sp>
      <p:pic>
        <p:nvPicPr>
          <p:cNvPr id="4" name="Content Placeholder 3">
            <a:extLst>
              <a:ext uri="{FF2B5EF4-FFF2-40B4-BE49-F238E27FC236}">
                <a16:creationId xmlns:a16="http://schemas.microsoft.com/office/drawing/2014/main" id="{32DC9F2C-3951-4B23-A559-5D6D5E706F04}"/>
              </a:ext>
            </a:extLst>
          </p:cNvPr>
          <p:cNvPicPr>
            <a:picLocks noGrp="1" noChangeAspect="1"/>
          </p:cNvPicPr>
          <p:nvPr>
            <p:ph idx="1"/>
          </p:nvPr>
        </p:nvPicPr>
        <p:blipFill>
          <a:blip r:embed="rId2"/>
          <a:stretch>
            <a:fillRect/>
          </a:stretch>
        </p:blipFill>
        <p:spPr>
          <a:xfrm>
            <a:off x="5017057" y="2016125"/>
            <a:ext cx="2159473" cy="3449638"/>
          </a:xfrm>
          <a:prstGeom prst="rect">
            <a:avLst/>
          </a:prstGeom>
        </p:spPr>
      </p:pic>
    </p:spTree>
    <p:extLst>
      <p:ext uri="{BB962C8B-B14F-4D97-AF65-F5344CB8AC3E}">
        <p14:creationId xmlns:p14="http://schemas.microsoft.com/office/powerpoint/2010/main" val="1246094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D3BC-7D9F-4D6F-8277-6013B0E3A0C8}"/>
              </a:ext>
            </a:extLst>
          </p:cNvPr>
          <p:cNvSpPr>
            <a:spLocks noGrp="1"/>
          </p:cNvSpPr>
          <p:nvPr>
            <p:ph type="title"/>
          </p:nvPr>
        </p:nvSpPr>
        <p:spPr/>
        <p:txBody>
          <a:bodyPr/>
          <a:lstStyle/>
          <a:p>
            <a:r>
              <a:rPr lang="fr-FR" u="sng" dirty="0">
                <a:hlinkClick r:id="rId2"/>
              </a:rPr>
              <a:t>Villa Savoye</a:t>
            </a:r>
            <a:r>
              <a:rPr lang="fr-FR" dirty="0"/>
              <a:t>, France, by </a:t>
            </a:r>
            <a:r>
              <a:rPr lang="fr-FR" dirty="0">
                <a:hlinkClick r:id="rId3" tooltip="Le Corbusier"/>
              </a:rPr>
              <a:t>Le Corbusier</a:t>
            </a:r>
            <a:r>
              <a:rPr lang="fr-FR" dirty="0"/>
              <a:t> (1927)</a:t>
            </a:r>
            <a:endParaRPr lang="en-US" dirty="0"/>
          </a:p>
        </p:txBody>
      </p:sp>
      <p:pic>
        <p:nvPicPr>
          <p:cNvPr id="10" name="Content Placeholder 3">
            <a:extLst>
              <a:ext uri="{FF2B5EF4-FFF2-40B4-BE49-F238E27FC236}">
                <a16:creationId xmlns:a16="http://schemas.microsoft.com/office/drawing/2014/main" id="{24BE180F-9ACF-42B1-A7A0-8500A4AF75C2}"/>
              </a:ext>
            </a:extLst>
          </p:cNvPr>
          <p:cNvPicPr>
            <a:picLocks noGrp="1" noChangeAspect="1"/>
          </p:cNvPicPr>
          <p:nvPr>
            <p:ph idx="1"/>
          </p:nvPr>
        </p:nvPicPr>
        <p:blipFill>
          <a:blip r:embed="rId4"/>
          <a:stretch>
            <a:fillRect/>
          </a:stretch>
        </p:blipFill>
        <p:spPr>
          <a:xfrm>
            <a:off x="3965931" y="2279405"/>
            <a:ext cx="4260138" cy="3195104"/>
          </a:xfrm>
          <a:prstGeom prst="rect">
            <a:avLst/>
          </a:prstGeom>
        </p:spPr>
      </p:pic>
    </p:spTree>
    <p:extLst>
      <p:ext uri="{BB962C8B-B14F-4D97-AF65-F5344CB8AC3E}">
        <p14:creationId xmlns:p14="http://schemas.microsoft.com/office/powerpoint/2010/main" val="3430174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7F726-6C32-44D3-B6E4-A2267174B6E3}"/>
              </a:ext>
            </a:extLst>
          </p:cNvPr>
          <p:cNvSpPr>
            <a:spLocks noGrp="1"/>
          </p:cNvSpPr>
          <p:nvPr>
            <p:ph type="title"/>
          </p:nvPr>
        </p:nvSpPr>
        <p:spPr/>
        <p:txBody>
          <a:bodyPr/>
          <a:lstStyle/>
          <a:p>
            <a:r>
              <a:rPr lang="en-US" dirty="0"/>
              <a:t>The </a:t>
            </a:r>
            <a:r>
              <a:rPr lang="en-US" dirty="0">
                <a:hlinkClick r:id="rId2" tooltip="Home Insurance Building"/>
              </a:rPr>
              <a:t>Home Insurance Building</a:t>
            </a:r>
            <a:r>
              <a:rPr lang="en-US" dirty="0"/>
              <a:t> in Chicago, by </a:t>
            </a:r>
            <a:r>
              <a:rPr lang="en-US" dirty="0">
                <a:hlinkClick r:id="rId3" tooltip="William Le Baron Jenney"/>
              </a:rPr>
              <a:t>William Le Baron Jenney</a:t>
            </a:r>
            <a:r>
              <a:rPr lang="en-US" dirty="0"/>
              <a:t> (1884)</a:t>
            </a:r>
          </a:p>
        </p:txBody>
      </p:sp>
      <p:pic>
        <p:nvPicPr>
          <p:cNvPr id="4" name="Content Placeholder 3">
            <a:extLst>
              <a:ext uri="{FF2B5EF4-FFF2-40B4-BE49-F238E27FC236}">
                <a16:creationId xmlns:a16="http://schemas.microsoft.com/office/drawing/2014/main" id="{D7060DB2-BEC5-43CF-BE84-7440D68B06DB}"/>
              </a:ext>
            </a:extLst>
          </p:cNvPr>
          <p:cNvPicPr>
            <a:picLocks noGrp="1" noChangeAspect="1"/>
          </p:cNvPicPr>
          <p:nvPr>
            <p:ph idx="1"/>
          </p:nvPr>
        </p:nvPicPr>
        <p:blipFill>
          <a:blip r:embed="rId4"/>
          <a:stretch>
            <a:fillRect/>
          </a:stretch>
        </p:blipFill>
        <p:spPr>
          <a:xfrm>
            <a:off x="4802219" y="2016125"/>
            <a:ext cx="2589149" cy="3449638"/>
          </a:xfrm>
          <a:prstGeom prst="rect">
            <a:avLst/>
          </a:prstGeom>
        </p:spPr>
      </p:pic>
    </p:spTree>
    <p:extLst>
      <p:ext uri="{BB962C8B-B14F-4D97-AF65-F5344CB8AC3E}">
        <p14:creationId xmlns:p14="http://schemas.microsoft.com/office/powerpoint/2010/main" val="3416115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9A91-95BB-4571-980A-9389F01C776E}"/>
              </a:ext>
            </a:extLst>
          </p:cNvPr>
          <p:cNvSpPr>
            <a:spLocks noGrp="1"/>
          </p:cNvSpPr>
          <p:nvPr>
            <p:ph type="title"/>
          </p:nvPr>
        </p:nvSpPr>
        <p:spPr/>
        <p:txBody>
          <a:bodyPr>
            <a:normAutofit/>
          </a:bodyPr>
          <a:lstStyle/>
          <a:p>
            <a:r>
              <a:rPr lang="en-US" dirty="0"/>
              <a:t> Fallingwater, Pennsylvania, by Frank Lloyd Wright (1935)</a:t>
            </a:r>
          </a:p>
        </p:txBody>
      </p:sp>
      <p:pic>
        <p:nvPicPr>
          <p:cNvPr id="8" name="Content Placeholder 7">
            <a:extLst>
              <a:ext uri="{FF2B5EF4-FFF2-40B4-BE49-F238E27FC236}">
                <a16:creationId xmlns:a16="http://schemas.microsoft.com/office/drawing/2014/main" id="{92C4F168-E1B7-4D42-AFE4-48E4DC47AD07}"/>
              </a:ext>
            </a:extLst>
          </p:cNvPr>
          <p:cNvPicPr>
            <a:picLocks noGrp="1" noChangeAspect="1"/>
          </p:cNvPicPr>
          <p:nvPr>
            <p:ph idx="1"/>
          </p:nvPr>
        </p:nvPicPr>
        <p:blipFill>
          <a:blip r:embed="rId2"/>
          <a:stretch>
            <a:fillRect/>
          </a:stretch>
        </p:blipFill>
        <p:spPr>
          <a:xfrm>
            <a:off x="4949973" y="2016125"/>
            <a:ext cx="2293642" cy="3449638"/>
          </a:xfrm>
          <a:prstGeom prst="rect">
            <a:avLst/>
          </a:prstGeom>
        </p:spPr>
      </p:pic>
    </p:spTree>
    <p:extLst>
      <p:ext uri="{BB962C8B-B14F-4D97-AF65-F5344CB8AC3E}">
        <p14:creationId xmlns:p14="http://schemas.microsoft.com/office/powerpoint/2010/main" val="1604568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6F56-224F-4803-82BE-DDDB5AB36729}"/>
              </a:ext>
            </a:extLst>
          </p:cNvPr>
          <p:cNvSpPr>
            <a:spLocks noGrp="1"/>
          </p:cNvSpPr>
          <p:nvPr>
            <p:ph type="title"/>
          </p:nvPr>
        </p:nvSpPr>
        <p:spPr/>
        <p:txBody>
          <a:bodyPr/>
          <a:lstStyle/>
          <a:p>
            <a:r>
              <a:rPr lang="en-US" dirty="0"/>
              <a:t>The </a:t>
            </a:r>
            <a:r>
              <a:rPr lang="en-US" dirty="0">
                <a:hlinkClick r:id="rId2" tooltip="Eiffel Tower"/>
              </a:rPr>
              <a:t>Eiffel Tower</a:t>
            </a:r>
            <a:r>
              <a:rPr lang="en-US" dirty="0"/>
              <a:t> being constructed (August 1887–89)</a:t>
            </a:r>
          </a:p>
        </p:txBody>
      </p:sp>
      <p:pic>
        <p:nvPicPr>
          <p:cNvPr id="4" name="Content Placeholder 3">
            <a:extLst>
              <a:ext uri="{FF2B5EF4-FFF2-40B4-BE49-F238E27FC236}">
                <a16:creationId xmlns:a16="http://schemas.microsoft.com/office/drawing/2014/main" id="{39B0B365-5EB2-4ABA-94B3-7523A044BE34}"/>
              </a:ext>
            </a:extLst>
          </p:cNvPr>
          <p:cNvPicPr>
            <a:picLocks noGrp="1" noChangeAspect="1"/>
          </p:cNvPicPr>
          <p:nvPr>
            <p:ph idx="1"/>
          </p:nvPr>
        </p:nvPicPr>
        <p:blipFill>
          <a:blip r:embed="rId3"/>
          <a:stretch>
            <a:fillRect/>
          </a:stretch>
        </p:blipFill>
        <p:spPr>
          <a:xfrm>
            <a:off x="4751435" y="2016125"/>
            <a:ext cx="2690717" cy="3449638"/>
          </a:xfrm>
          <a:prstGeom prst="rect">
            <a:avLst/>
          </a:prstGeom>
        </p:spPr>
      </p:pic>
    </p:spTree>
    <p:extLst>
      <p:ext uri="{BB962C8B-B14F-4D97-AF65-F5344CB8AC3E}">
        <p14:creationId xmlns:p14="http://schemas.microsoft.com/office/powerpoint/2010/main" val="286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884C-CCEB-4F35-A273-1F7B15EB259E}"/>
              </a:ext>
            </a:extLst>
          </p:cNvPr>
          <p:cNvSpPr>
            <a:spLocks noGrp="1"/>
          </p:cNvSpPr>
          <p:nvPr>
            <p:ph type="title"/>
          </p:nvPr>
        </p:nvSpPr>
        <p:spPr/>
        <p:txBody>
          <a:bodyPr/>
          <a:lstStyle/>
          <a:p>
            <a:r>
              <a:rPr lang="en-US" dirty="0"/>
              <a:t>Reinforced concrete apartment building by </a:t>
            </a:r>
            <a:r>
              <a:rPr lang="en-US" dirty="0">
                <a:hlinkClick r:id="rId2" tooltip="Auguste Perret"/>
              </a:rPr>
              <a:t>Auguste Perret</a:t>
            </a:r>
            <a:r>
              <a:rPr lang="en-US" dirty="0"/>
              <a:t>, Paris (1903)</a:t>
            </a:r>
          </a:p>
        </p:txBody>
      </p:sp>
      <p:pic>
        <p:nvPicPr>
          <p:cNvPr id="4" name="Content Placeholder 3">
            <a:extLst>
              <a:ext uri="{FF2B5EF4-FFF2-40B4-BE49-F238E27FC236}">
                <a16:creationId xmlns:a16="http://schemas.microsoft.com/office/drawing/2014/main" id="{8EFC2EE5-C73B-4F71-912F-ACDA42D24A93}"/>
              </a:ext>
            </a:extLst>
          </p:cNvPr>
          <p:cNvPicPr>
            <a:picLocks noGrp="1" noChangeAspect="1"/>
          </p:cNvPicPr>
          <p:nvPr>
            <p:ph idx="1"/>
          </p:nvPr>
        </p:nvPicPr>
        <p:blipFill>
          <a:blip r:embed="rId3"/>
          <a:stretch>
            <a:fillRect/>
          </a:stretch>
        </p:blipFill>
        <p:spPr>
          <a:xfrm>
            <a:off x="5025231" y="2131219"/>
            <a:ext cx="2143125" cy="3219450"/>
          </a:xfrm>
          <a:prstGeom prst="rect">
            <a:avLst/>
          </a:prstGeom>
        </p:spPr>
      </p:pic>
    </p:spTree>
    <p:extLst>
      <p:ext uri="{BB962C8B-B14F-4D97-AF65-F5344CB8AC3E}">
        <p14:creationId xmlns:p14="http://schemas.microsoft.com/office/powerpoint/2010/main" val="2613102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283A-4018-48A9-A01C-616F16D63D3F}"/>
              </a:ext>
            </a:extLst>
          </p:cNvPr>
          <p:cNvSpPr>
            <a:spLocks noGrp="1"/>
          </p:cNvSpPr>
          <p:nvPr>
            <p:ph type="title"/>
          </p:nvPr>
        </p:nvSpPr>
        <p:spPr/>
        <p:txBody>
          <a:bodyPr>
            <a:normAutofit/>
          </a:bodyPr>
          <a:lstStyle/>
          <a:p>
            <a:r>
              <a:rPr lang="en-US" dirty="0">
                <a:hlinkClick r:id="rId2" tooltip="Frank Lloyd Wright"/>
              </a:rPr>
              <a:t>Frank Lloyd Wright</a:t>
            </a:r>
            <a:r>
              <a:rPr lang="en-US" dirty="0"/>
              <a:t>, The Guggenheim Museum (1946–1959)</a:t>
            </a:r>
          </a:p>
        </p:txBody>
      </p:sp>
      <p:pic>
        <p:nvPicPr>
          <p:cNvPr id="6" name="Picture 2" descr="https://upload.wikimedia.org/wikipedia/commons/thumb/6/6b/NYC_-_Guggenheim_Museum.jpg/300px-NYC_-_Guggenheim_Museum.jpg">
            <a:extLst>
              <a:ext uri="{FF2B5EF4-FFF2-40B4-BE49-F238E27FC236}">
                <a16:creationId xmlns:a16="http://schemas.microsoft.com/office/drawing/2014/main" id="{95C914C8-4BF8-4667-B378-5CB773F5D5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85776" y="2596719"/>
            <a:ext cx="4114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22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7CB3-928D-4A8B-B86C-A032AFAEA7D2}"/>
              </a:ext>
            </a:extLst>
          </p:cNvPr>
          <p:cNvSpPr>
            <a:spLocks noGrp="1"/>
          </p:cNvSpPr>
          <p:nvPr>
            <p:ph type="title"/>
          </p:nvPr>
        </p:nvSpPr>
        <p:spPr/>
        <p:txBody>
          <a:bodyPr/>
          <a:lstStyle/>
          <a:p>
            <a:r>
              <a:rPr lang="en-US" dirty="0"/>
              <a:t>The Impressionists</a:t>
            </a:r>
          </a:p>
        </p:txBody>
      </p:sp>
      <p:sp>
        <p:nvSpPr>
          <p:cNvPr id="3" name="Content Placeholder 2">
            <a:extLst>
              <a:ext uri="{FF2B5EF4-FFF2-40B4-BE49-F238E27FC236}">
                <a16:creationId xmlns:a16="http://schemas.microsoft.com/office/drawing/2014/main" id="{5EBB9204-ACD1-43E8-BC3E-E0D1211CF650}"/>
              </a:ext>
            </a:extLst>
          </p:cNvPr>
          <p:cNvSpPr>
            <a:spLocks noGrp="1"/>
          </p:cNvSpPr>
          <p:nvPr>
            <p:ph idx="1"/>
          </p:nvPr>
        </p:nvSpPr>
        <p:spPr>
          <a:xfrm>
            <a:off x="1025237" y="2015732"/>
            <a:ext cx="9717558" cy="3450613"/>
          </a:xfrm>
        </p:spPr>
        <p:txBody>
          <a:bodyPr>
            <a:normAutofit/>
          </a:bodyPr>
          <a:lstStyle/>
          <a:p>
            <a:r>
              <a:rPr lang="en-US" sz="2800" dirty="0"/>
              <a:t>The </a:t>
            </a:r>
            <a:r>
              <a:rPr lang="en-US" sz="2800" b="1" dirty="0">
                <a:solidFill>
                  <a:srgbClr val="FFFF00"/>
                </a:solidFill>
              </a:rPr>
              <a:t>impressionists</a:t>
            </a:r>
            <a:r>
              <a:rPr lang="en-US" sz="2800" dirty="0"/>
              <a:t> rejected established styles/realism/techniques.</a:t>
            </a:r>
          </a:p>
          <a:p>
            <a:pPr lvl="1"/>
            <a:r>
              <a:rPr lang="en-US" sz="2400" dirty="0"/>
              <a:t>wanted to </a:t>
            </a:r>
            <a:r>
              <a:rPr lang="en-US" sz="2400" b="1" dirty="0">
                <a:solidFill>
                  <a:srgbClr val="FFFF00"/>
                </a:solidFill>
              </a:rPr>
              <a:t>capture movement </a:t>
            </a:r>
            <a:r>
              <a:rPr lang="en-US" sz="2400" dirty="0"/>
              <a:t>and </a:t>
            </a:r>
            <a:r>
              <a:rPr lang="en-US" sz="2400" b="1" dirty="0">
                <a:solidFill>
                  <a:srgbClr val="FFFF00"/>
                </a:solidFill>
              </a:rPr>
              <a:t>light effects</a:t>
            </a:r>
            <a:r>
              <a:rPr lang="en-US" sz="2400" dirty="0"/>
              <a:t> seen in nature</a:t>
            </a:r>
          </a:p>
          <a:p>
            <a:pPr lvl="1"/>
            <a:r>
              <a:rPr lang="en-US" sz="2400" dirty="0"/>
              <a:t>known for </a:t>
            </a:r>
            <a:r>
              <a:rPr lang="en-US" sz="2400" b="1" dirty="0">
                <a:solidFill>
                  <a:srgbClr val="FFFF00"/>
                </a:solidFill>
              </a:rPr>
              <a:t>using rapid brush marks and bright colors</a:t>
            </a:r>
            <a:endParaRPr lang="en-US" sz="2400" dirty="0"/>
          </a:p>
          <a:p>
            <a:pPr lvl="1"/>
            <a:r>
              <a:rPr lang="en-US" sz="2400" dirty="0"/>
              <a:t>interested in painting </a:t>
            </a:r>
            <a:r>
              <a:rPr lang="en-US" sz="2400" b="1" dirty="0">
                <a:solidFill>
                  <a:srgbClr val="FFFF00"/>
                </a:solidFill>
              </a:rPr>
              <a:t>“everyday” scenes</a:t>
            </a:r>
          </a:p>
          <a:p>
            <a:pPr lvl="1"/>
            <a:r>
              <a:rPr lang="en-US" sz="2400" dirty="0"/>
              <a:t>Often </a:t>
            </a:r>
            <a:r>
              <a:rPr lang="en-US" sz="2400" b="1" dirty="0">
                <a:solidFill>
                  <a:srgbClr val="FFFF00"/>
                </a:solidFill>
              </a:rPr>
              <a:t>abstract &amp; innovative</a:t>
            </a:r>
          </a:p>
        </p:txBody>
      </p:sp>
    </p:spTree>
    <p:extLst>
      <p:ext uri="{BB962C8B-B14F-4D97-AF65-F5344CB8AC3E}">
        <p14:creationId xmlns:p14="http://schemas.microsoft.com/office/powerpoint/2010/main" val="31111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1C33-ABDB-49B3-B98C-B952FBFB8CC8}"/>
              </a:ext>
            </a:extLst>
          </p:cNvPr>
          <p:cNvSpPr>
            <a:spLocks noGrp="1"/>
          </p:cNvSpPr>
          <p:nvPr>
            <p:ph type="title"/>
          </p:nvPr>
        </p:nvSpPr>
        <p:spPr/>
        <p:txBody>
          <a:bodyPr/>
          <a:lstStyle/>
          <a:p>
            <a:r>
              <a:rPr lang="en-US" dirty="0"/>
              <a:t>Giacomo </a:t>
            </a:r>
            <a:r>
              <a:rPr lang="en-US" dirty="0" err="1"/>
              <a:t>Balla</a:t>
            </a:r>
            <a:br>
              <a:rPr lang="en-US" dirty="0"/>
            </a:br>
            <a:r>
              <a:rPr lang="en-US" i="1" dirty="0"/>
              <a:t>Dynamism of a Dog on a Leash </a:t>
            </a:r>
            <a:r>
              <a:rPr lang="en-US" dirty="0"/>
              <a:t>(1912)</a:t>
            </a:r>
          </a:p>
        </p:txBody>
      </p:sp>
      <p:pic>
        <p:nvPicPr>
          <p:cNvPr id="3074" name="Picture 2" descr="Dynamism of a Dog on a Leash, oil on canvas by Giacomo Balla, 1912; in the Buffalo Fine Arts Academy, New York.">
            <a:extLst>
              <a:ext uri="{FF2B5EF4-FFF2-40B4-BE49-F238E27FC236}">
                <a16:creationId xmlns:a16="http://schemas.microsoft.com/office/drawing/2014/main" id="{F3C9644B-A4A7-43C7-9A01-503E916DB1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2508" y="2179029"/>
            <a:ext cx="4586983" cy="3431658"/>
          </a:xfrm>
          <a:prstGeom prst="rect">
            <a:avLst/>
          </a:prstGeom>
          <a:noFill/>
          <a:ln w="76200">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710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52F7-1D30-44DE-92DF-CF0908222C7A}"/>
              </a:ext>
            </a:extLst>
          </p:cNvPr>
          <p:cNvSpPr>
            <a:spLocks noGrp="1"/>
          </p:cNvSpPr>
          <p:nvPr>
            <p:ph type="title"/>
          </p:nvPr>
        </p:nvSpPr>
        <p:spPr/>
        <p:txBody>
          <a:bodyPr>
            <a:normAutofit/>
          </a:bodyPr>
          <a:lstStyle/>
          <a:p>
            <a:r>
              <a:rPr lang="en-US" dirty="0"/>
              <a:t>Édouard Manet</a:t>
            </a:r>
            <a:br>
              <a:rPr lang="en-US" dirty="0"/>
            </a:br>
            <a:r>
              <a:rPr lang="en-US" i="1" dirty="0"/>
              <a:t>A Bar at the Folies-</a:t>
            </a:r>
            <a:r>
              <a:rPr lang="en-US" i="1" dirty="0" err="1"/>
              <a:t>Bergère</a:t>
            </a:r>
            <a:r>
              <a:rPr lang="en-US" i="1" dirty="0"/>
              <a:t> </a:t>
            </a:r>
            <a:r>
              <a:rPr lang="en-US" dirty="0"/>
              <a:t>(1882)</a:t>
            </a:r>
          </a:p>
        </p:txBody>
      </p:sp>
      <p:pic>
        <p:nvPicPr>
          <p:cNvPr id="4098" name="Picture 2" descr="Édouard Manet: A Bar at the Folies-Bergère">
            <a:extLst>
              <a:ext uri="{FF2B5EF4-FFF2-40B4-BE49-F238E27FC236}">
                <a16:creationId xmlns:a16="http://schemas.microsoft.com/office/drawing/2014/main" id="{82370B60-47C2-4195-A9CE-DC5AF861E4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0944" y="2158168"/>
            <a:ext cx="4650112" cy="3449638"/>
          </a:xfrm>
          <a:prstGeom prst="rect">
            <a:avLst/>
          </a:prstGeom>
          <a:noFill/>
          <a:ln w="76200">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84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5F8F-A04A-4915-AB27-7B8590A7C0DD}"/>
              </a:ext>
            </a:extLst>
          </p:cNvPr>
          <p:cNvSpPr>
            <a:spLocks noGrp="1"/>
          </p:cNvSpPr>
          <p:nvPr>
            <p:ph type="title"/>
          </p:nvPr>
        </p:nvSpPr>
        <p:spPr/>
        <p:txBody>
          <a:bodyPr/>
          <a:lstStyle/>
          <a:p>
            <a:r>
              <a:rPr lang="en-US" dirty="0"/>
              <a:t>Claude Monet</a:t>
            </a:r>
            <a:br>
              <a:rPr lang="en-US" dirty="0"/>
            </a:br>
            <a:r>
              <a:rPr lang="en-US" i="1" dirty="0"/>
              <a:t>Water-Lilies</a:t>
            </a:r>
            <a:r>
              <a:rPr lang="en-US" dirty="0"/>
              <a:t> (1906)</a:t>
            </a:r>
          </a:p>
        </p:txBody>
      </p:sp>
      <p:pic>
        <p:nvPicPr>
          <p:cNvPr id="6146" name="Picture 2" descr="Claude Monet, ‘Water-Lilies’ after 1916">
            <a:extLst>
              <a:ext uri="{FF2B5EF4-FFF2-40B4-BE49-F238E27FC236}">
                <a16:creationId xmlns:a16="http://schemas.microsoft.com/office/drawing/2014/main" id="{4D5A13C4-CEA6-4C0F-BA9C-C6066BCE4D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9586" y="2120796"/>
            <a:ext cx="6549083" cy="3068201"/>
          </a:xfrm>
          <a:prstGeom prst="rect">
            <a:avLst/>
          </a:prstGeom>
          <a:noFill/>
          <a:ln w="7620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FD6E223-CD86-47AA-8ACD-82F270A02A4E}"/>
              </a:ext>
            </a:extLst>
          </p:cNvPr>
          <p:cNvPicPr>
            <a:picLocks noChangeAspect="1"/>
          </p:cNvPicPr>
          <p:nvPr/>
        </p:nvPicPr>
        <p:blipFill>
          <a:blip r:embed="rId3"/>
          <a:stretch>
            <a:fillRect/>
          </a:stretch>
        </p:blipFill>
        <p:spPr>
          <a:xfrm>
            <a:off x="803331" y="2026617"/>
            <a:ext cx="3702320" cy="3552998"/>
          </a:xfrm>
          <a:prstGeom prst="rect">
            <a:avLst/>
          </a:prstGeom>
          <a:ln w="76200">
            <a:solidFill>
              <a:schemeClr val="accent1">
                <a:lumMod val="50000"/>
              </a:schemeClr>
            </a:solidFill>
          </a:ln>
        </p:spPr>
      </p:pic>
    </p:spTree>
    <p:extLst>
      <p:ext uri="{BB962C8B-B14F-4D97-AF65-F5344CB8AC3E}">
        <p14:creationId xmlns:p14="http://schemas.microsoft.com/office/powerpoint/2010/main" val="1103643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657-850D-4118-9636-C5DFE9156C5B}"/>
              </a:ext>
            </a:extLst>
          </p:cNvPr>
          <p:cNvSpPr>
            <a:spLocks noGrp="1"/>
          </p:cNvSpPr>
          <p:nvPr>
            <p:ph type="title"/>
          </p:nvPr>
        </p:nvSpPr>
        <p:spPr>
          <a:xfrm>
            <a:off x="355108" y="804519"/>
            <a:ext cx="11576480" cy="1049235"/>
          </a:xfrm>
        </p:spPr>
        <p:txBody>
          <a:bodyPr>
            <a:normAutofit fontScale="90000"/>
          </a:bodyPr>
          <a:lstStyle/>
          <a:p>
            <a:r>
              <a:rPr lang="en-US" dirty="0">
                <a:hlinkClick r:id="rId2" tooltip="Piet Mondrian"/>
              </a:rPr>
              <a:t>Piet Mondrian</a:t>
            </a:r>
            <a:br>
              <a:rPr lang="en-US" dirty="0"/>
            </a:br>
            <a:r>
              <a:rPr lang="en-US" i="1" dirty="0"/>
              <a:t>View from the Dunes with Beach and Piers, </a:t>
            </a:r>
            <a:r>
              <a:rPr lang="en-US" i="1" dirty="0" err="1"/>
              <a:t>Domburg</a:t>
            </a:r>
            <a:r>
              <a:rPr lang="en-US" dirty="0"/>
              <a:t> (1909)</a:t>
            </a:r>
          </a:p>
        </p:txBody>
      </p:sp>
      <p:pic>
        <p:nvPicPr>
          <p:cNvPr id="4" name="Content Placeholder 3">
            <a:extLst>
              <a:ext uri="{FF2B5EF4-FFF2-40B4-BE49-F238E27FC236}">
                <a16:creationId xmlns:a16="http://schemas.microsoft.com/office/drawing/2014/main" id="{15EE1854-7E04-4785-9FCE-0DFEA95F85B2}"/>
              </a:ext>
            </a:extLst>
          </p:cNvPr>
          <p:cNvPicPr>
            <a:picLocks noGrp="1" noChangeAspect="1"/>
          </p:cNvPicPr>
          <p:nvPr>
            <p:ph idx="1"/>
          </p:nvPr>
        </p:nvPicPr>
        <p:blipFill>
          <a:blip r:embed="rId3"/>
          <a:stretch>
            <a:fillRect/>
          </a:stretch>
        </p:blipFill>
        <p:spPr>
          <a:xfrm>
            <a:off x="3759865" y="2165758"/>
            <a:ext cx="4672270" cy="3479350"/>
          </a:xfrm>
          <a:prstGeom prst="rect">
            <a:avLst/>
          </a:prstGeom>
          <a:ln w="76200">
            <a:solidFill>
              <a:schemeClr val="accent1">
                <a:lumMod val="50000"/>
              </a:schemeClr>
            </a:solidFill>
          </a:ln>
        </p:spPr>
      </p:pic>
    </p:spTree>
    <p:extLst>
      <p:ext uri="{BB962C8B-B14F-4D97-AF65-F5344CB8AC3E}">
        <p14:creationId xmlns:p14="http://schemas.microsoft.com/office/powerpoint/2010/main" val="296906898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emplate>TM10001114[[fn=Gallery]]</Template>
  <TotalTime>2160</TotalTime>
  <Words>1002</Words>
  <Application>Microsoft Office PowerPoint</Application>
  <PresentationFormat>Widescreen</PresentationFormat>
  <Paragraphs>84</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Graphik</vt:lpstr>
      <vt:lpstr>Rockwell</vt:lpstr>
      <vt:lpstr>Times New Roman</vt:lpstr>
      <vt:lpstr>Gallery</vt:lpstr>
      <vt:lpstr>PowerPoint Presentation</vt:lpstr>
      <vt:lpstr>Modernism</vt:lpstr>
      <vt:lpstr>New Subjects</vt:lpstr>
      <vt:lpstr>Alphonse Legros Le Repas des Pauvres (1877)</vt:lpstr>
      <vt:lpstr>The Impressionists</vt:lpstr>
      <vt:lpstr>Giacomo Balla Dynamism of a Dog on a Leash (1912)</vt:lpstr>
      <vt:lpstr>Édouard Manet A Bar at the Folies-Bergère (1882)</vt:lpstr>
      <vt:lpstr>Claude Monet Water-Lilies (1906)</vt:lpstr>
      <vt:lpstr>Piet Mondrian View from the Dunes with Beach and Piers, Domburg (1909)</vt:lpstr>
      <vt:lpstr>The Post-Impressionists</vt:lpstr>
      <vt:lpstr>Paul Cézanne The Large Brothers (1906)</vt:lpstr>
      <vt:lpstr>Georges Seurat  (1886) A Sunday Afternoon on the Island of La Grande Jatte</vt:lpstr>
      <vt:lpstr>Paul Gaugin Harvest: Le Pouldu (1890)</vt:lpstr>
      <vt:lpstr>Van Gogh (late 1800s)</vt:lpstr>
      <vt:lpstr>FAUVISM</vt:lpstr>
      <vt:lpstr>Henri Matisse André Derain (1905)</vt:lpstr>
      <vt:lpstr>André Derain L'Estaque (1905)</vt:lpstr>
      <vt:lpstr>Fragmentation, subjectivity, &amp; Abstraction</vt:lpstr>
      <vt:lpstr>Georges Braque Bottle and Fishes (1912)</vt:lpstr>
      <vt:lpstr>Pablo Picasso Portrait of Daniel-Henry Kahnweile (1910)</vt:lpstr>
      <vt:lpstr>Jean Metzinger En Canot (Im Boot) (1913)</vt:lpstr>
      <vt:lpstr>Pablo Picasso Guernica (1937)</vt:lpstr>
      <vt:lpstr>Jean Metzinger Danseuse (Dancer) au café (1912)</vt:lpstr>
      <vt:lpstr>Minimalism &amp; Abstraction</vt:lpstr>
      <vt:lpstr>Piet Mondrian, Lozenge Composition</vt:lpstr>
      <vt:lpstr>László Moholy-Nagy, K VII</vt:lpstr>
      <vt:lpstr>Bart van der Leck, Composition</vt:lpstr>
      <vt:lpstr>Dada</vt:lpstr>
      <vt:lpstr>Raoul Hausmann,  The Art Critic + Mr. Expert</vt:lpstr>
      <vt:lpstr>Surrealism</vt:lpstr>
      <vt:lpstr>André Masson, Pedestal Table in the Studio 1922</vt:lpstr>
      <vt:lpstr>Dorothea Tanning – Eine Kleine Nachtmusik (1943)</vt:lpstr>
      <vt:lpstr>Salvador Dalí, Metamorphosis of Narcissus</vt:lpstr>
      <vt:lpstr>Salvador Dali, The Persistence of Memory, 1931</vt:lpstr>
      <vt:lpstr>René Magritte, Golconda, 1953</vt:lpstr>
      <vt:lpstr>Joan Miro, Harlequin’s carnival, 1924</vt:lpstr>
      <vt:lpstr>ABSTRACT EXPRESSIONISM</vt:lpstr>
      <vt:lpstr>Jackson Pollock, Yellow Islands</vt:lpstr>
      <vt:lpstr>Jackson Pollock, Blue Poles, 1952</vt:lpstr>
      <vt:lpstr>Willem de Kooning: Composition</vt:lpstr>
      <vt:lpstr>PowerPoint Presentation</vt:lpstr>
      <vt:lpstr>Modern Architecture</vt:lpstr>
      <vt:lpstr>The Seagram Building (1958), designed by Ludwig Mies van der Rohe and Philip Johnson; in New York City.</vt:lpstr>
      <vt:lpstr>Villa Savoye, France, by Le Corbusier (1927)</vt:lpstr>
      <vt:lpstr>The Home Insurance Building in Chicago, by William Le Baron Jenney (1884)</vt:lpstr>
      <vt:lpstr> Fallingwater, Pennsylvania, by Frank Lloyd Wright (1935)</vt:lpstr>
      <vt:lpstr>The Eiffel Tower being constructed (August 1887–89)</vt:lpstr>
      <vt:lpstr>Reinforced concrete apartment building by Auguste Perret, Paris (1903)</vt:lpstr>
      <vt:lpstr>Frank Lloyd Wright, The Guggenheim Museum (1946–1959)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Lamp</dc:creator>
  <cp:lastModifiedBy>Carly Lamp</cp:lastModifiedBy>
  <cp:revision>19</cp:revision>
  <dcterms:created xsi:type="dcterms:W3CDTF">2020-10-26T17:07:46Z</dcterms:created>
  <dcterms:modified xsi:type="dcterms:W3CDTF">2024-07-09T01:49:13Z</dcterms:modified>
</cp:coreProperties>
</file>